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EC93D6-CC06-4919-8B8A-1CC9B441581A}" v="94" dt="2023-12-10T21:57:27.49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120" y="5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Ryan (NHA)" userId="ffd920fe-cb06-49e2-8a2a-3c8bf4985224" providerId="ADAL" clId="{333300CC-3778-43BC-A074-6F0090D2DFEB}"/>
    <pc:docChg chg="custSel modSld">
      <pc:chgData name="Catherine Ryan (NHA)" userId="ffd920fe-cb06-49e2-8a2a-3c8bf4985224" providerId="ADAL" clId="{333300CC-3778-43BC-A074-6F0090D2DFEB}" dt="2023-12-07T19:02:26.855" v="12" actId="20577"/>
      <pc:docMkLst>
        <pc:docMk/>
      </pc:docMkLst>
      <pc:sldChg chg="addSp delSp modSp mod">
        <pc:chgData name="Catherine Ryan (NHA)" userId="ffd920fe-cb06-49e2-8a2a-3c8bf4985224" providerId="ADAL" clId="{333300CC-3778-43BC-A074-6F0090D2DFEB}" dt="2023-12-07T19:02:26.855" v="12" actId="20577"/>
        <pc:sldMkLst>
          <pc:docMk/>
          <pc:sldMk cId="0" sldId="263"/>
        </pc:sldMkLst>
        <pc:spChg chg="mod">
          <ac:chgData name="Catherine Ryan (NHA)" userId="ffd920fe-cb06-49e2-8a2a-3c8bf4985224" providerId="ADAL" clId="{333300CC-3778-43BC-A074-6F0090D2DFEB}" dt="2023-12-07T19:02:26.855" v="12" actId="20577"/>
          <ac:spMkLst>
            <pc:docMk/>
            <pc:sldMk cId="0" sldId="263"/>
            <ac:spMk id="7" creationId="{00000000-0000-0000-0000-000000000000}"/>
          </ac:spMkLst>
        </pc:spChg>
        <pc:picChg chg="del">
          <ac:chgData name="Catherine Ryan (NHA)" userId="ffd920fe-cb06-49e2-8a2a-3c8bf4985224" providerId="ADAL" clId="{333300CC-3778-43BC-A074-6F0090D2DFEB}" dt="2023-12-07T18:52:43.626" v="5" actId="478"/>
          <ac:picMkLst>
            <pc:docMk/>
            <pc:sldMk cId="0" sldId="263"/>
            <ac:picMk id="5" creationId="{00000000-0000-0000-0000-000000000000}"/>
          </ac:picMkLst>
        </pc:picChg>
        <pc:picChg chg="add mod">
          <ac:chgData name="Catherine Ryan (NHA)" userId="ffd920fe-cb06-49e2-8a2a-3c8bf4985224" providerId="ADAL" clId="{333300CC-3778-43BC-A074-6F0090D2DFEB}" dt="2023-12-07T18:52:51.635" v="8" actId="1076"/>
          <ac:picMkLst>
            <pc:docMk/>
            <pc:sldMk cId="0" sldId="263"/>
            <ac:picMk id="1025" creationId="{D93A441E-2C31-35D0-8C49-AB4F23693586}"/>
          </ac:picMkLst>
        </pc:picChg>
      </pc:sldChg>
    </pc:docChg>
  </pc:docChgLst>
  <pc:docChgLst>
    <pc:chgData name="Kelly Rogers" userId="S::kelly@hydro.org::222c92d5-755c-442a-a7b5-8647250f5e9a" providerId="AD" clId="Web-{68F1E790-7E32-F68F-7AD8-C435B23AA790}"/>
    <pc:docChg chg="modSld">
      <pc:chgData name="Kelly Rogers" userId="S::kelly@hydro.org::222c92d5-755c-442a-a7b5-8647250f5e9a" providerId="AD" clId="Web-{68F1E790-7E32-F68F-7AD8-C435B23AA790}" dt="2023-12-07T18:52:40.036" v="1" actId="1076"/>
      <pc:docMkLst>
        <pc:docMk/>
      </pc:docMkLst>
      <pc:sldChg chg="modSp">
        <pc:chgData name="Kelly Rogers" userId="S::kelly@hydro.org::222c92d5-755c-442a-a7b5-8647250f5e9a" providerId="AD" clId="Web-{68F1E790-7E32-F68F-7AD8-C435B23AA790}" dt="2023-12-07T18:52:40.036" v="1" actId="1076"/>
        <pc:sldMkLst>
          <pc:docMk/>
          <pc:sldMk cId="0" sldId="260"/>
        </pc:sldMkLst>
        <pc:picChg chg="mod">
          <ac:chgData name="Kelly Rogers" userId="S::kelly@hydro.org::222c92d5-755c-442a-a7b5-8647250f5e9a" providerId="AD" clId="Web-{68F1E790-7E32-F68F-7AD8-C435B23AA790}" dt="2023-12-07T18:52:40.036" v="1" actId="1076"/>
          <ac:picMkLst>
            <pc:docMk/>
            <pc:sldMk cId="0" sldId="260"/>
            <ac:picMk id="13" creationId="{00000000-0000-0000-0000-000000000000}"/>
          </ac:picMkLst>
        </pc:picChg>
      </pc:sldChg>
    </pc:docChg>
  </pc:docChgLst>
  <pc:docChgLst>
    <pc:chgData name="Malcolm Woolf (NHA)" userId="38e859af-675c-4f23-87fd-1d9b6e95bb51" providerId="ADAL" clId="{30EC93D6-CC06-4919-8B8A-1CC9B441581A}"/>
    <pc:docChg chg="undo custSel delSld modSld sldOrd">
      <pc:chgData name="Malcolm Woolf (NHA)" userId="38e859af-675c-4f23-87fd-1d9b6e95bb51" providerId="ADAL" clId="{30EC93D6-CC06-4919-8B8A-1CC9B441581A}" dt="2023-12-10T21:57:38.790" v="124" actId="1076"/>
      <pc:docMkLst>
        <pc:docMk/>
      </pc:docMkLst>
      <pc:sldChg chg="addSp delSp modSp mod">
        <pc:chgData name="Malcolm Woolf (NHA)" userId="38e859af-675c-4f23-87fd-1d9b6e95bb51" providerId="ADAL" clId="{30EC93D6-CC06-4919-8B8A-1CC9B441581A}" dt="2023-12-10T21:57:38.790" v="124" actId="1076"/>
        <pc:sldMkLst>
          <pc:docMk/>
          <pc:sldMk cId="0" sldId="259"/>
        </pc:sldMkLst>
        <pc:spChg chg="mod">
          <ac:chgData name="Malcolm Woolf (NHA)" userId="38e859af-675c-4f23-87fd-1d9b6e95bb51" providerId="ADAL" clId="{30EC93D6-CC06-4919-8B8A-1CC9B441581A}" dt="2023-12-07T19:35:31.790" v="81" actId="20577"/>
          <ac:spMkLst>
            <pc:docMk/>
            <pc:sldMk cId="0" sldId="259"/>
            <ac:spMk id="12" creationId="{00000000-0000-0000-0000-000000000000}"/>
          </ac:spMkLst>
        </pc:spChg>
        <pc:spChg chg="mod">
          <ac:chgData name="Malcolm Woolf (NHA)" userId="38e859af-675c-4f23-87fd-1d9b6e95bb51" providerId="ADAL" clId="{30EC93D6-CC06-4919-8B8A-1CC9B441581A}" dt="2023-12-07T19:27:47.247" v="34" actId="1076"/>
          <ac:spMkLst>
            <pc:docMk/>
            <pc:sldMk cId="0" sldId="259"/>
            <ac:spMk id="19" creationId="{00000000-0000-0000-0000-000000000000}"/>
          </ac:spMkLst>
        </pc:spChg>
        <pc:spChg chg="del">
          <ac:chgData name="Malcolm Woolf (NHA)" userId="38e859af-675c-4f23-87fd-1d9b6e95bb51" providerId="ADAL" clId="{30EC93D6-CC06-4919-8B8A-1CC9B441581A}" dt="2023-12-07T19:32:50.708" v="71" actId="478"/>
          <ac:spMkLst>
            <pc:docMk/>
            <pc:sldMk cId="0" sldId="259"/>
            <ac:spMk id="22" creationId="{00000000-0000-0000-0000-000000000000}"/>
          </ac:spMkLst>
        </pc:spChg>
        <pc:grpChg chg="add del">
          <ac:chgData name="Malcolm Woolf (NHA)" userId="38e859af-675c-4f23-87fd-1d9b6e95bb51" providerId="ADAL" clId="{30EC93D6-CC06-4919-8B8A-1CC9B441581A}" dt="2023-12-07T19:29:50.925" v="53" actId="478"/>
          <ac:grpSpMkLst>
            <pc:docMk/>
            <pc:sldMk cId="0" sldId="259"/>
            <ac:grpSpMk id="2" creationId="{00000000-0000-0000-0000-000000000000}"/>
          </ac:grpSpMkLst>
        </pc:grpChg>
        <pc:picChg chg="del">
          <ac:chgData name="Malcolm Woolf (NHA)" userId="38e859af-675c-4f23-87fd-1d9b6e95bb51" providerId="ADAL" clId="{30EC93D6-CC06-4919-8B8A-1CC9B441581A}" dt="2023-12-07T19:28:18.283" v="37" actId="478"/>
          <ac:picMkLst>
            <pc:docMk/>
            <pc:sldMk cId="0" sldId="259"/>
            <ac:picMk id="5" creationId="{00000000-0000-0000-0000-000000000000}"/>
          </ac:picMkLst>
        </pc:picChg>
        <pc:picChg chg="add mod">
          <ac:chgData name="Malcolm Woolf (NHA)" userId="38e859af-675c-4f23-87fd-1d9b6e95bb51" providerId="ADAL" clId="{30EC93D6-CC06-4919-8B8A-1CC9B441581A}" dt="2023-12-10T21:57:38.790" v="124" actId="1076"/>
          <ac:picMkLst>
            <pc:docMk/>
            <pc:sldMk cId="0" sldId="259"/>
            <ac:picMk id="5" creationId="{DCADCF33-37FC-CA0D-BA47-455840B64B91}"/>
          </ac:picMkLst>
        </pc:picChg>
        <pc:picChg chg="del">
          <ac:chgData name="Malcolm Woolf (NHA)" userId="38e859af-675c-4f23-87fd-1d9b6e95bb51" providerId="ADAL" clId="{30EC93D6-CC06-4919-8B8A-1CC9B441581A}" dt="2023-12-07T19:28:22.522" v="38" actId="478"/>
          <ac:picMkLst>
            <pc:docMk/>
            <pc:sldMk cId="0" sldId="259"/>
            <ac:picMk id="6" creationId="{00000000-0000-0000-0000-000000000000}"/>
          </ac:picMkLst>
        </pc:picChg>
        <pc:picChg chg="del">
          <ac:chgData name="Malcolm Woolf (NHA)" userId="38e859af-675c-4f23-87fd-1d9b6e95bb51" providerId="ADAL" clId="{30EC93D6-CC06-4919-8B8A-1CC9B441581A}" dt="2023-12-07T19:28:27.059" v="39" actId="478"/>
          <ac:picMkLst>
            <pc:docMk/>
            <pc:sldMk cId="0" sldId="259"/>
            <ac:picMk id="7" creationId="{00000000-0000-0000-0000-000000000000}"/>
          </ac:picMkLst>
        </pc:picChg>
        <pc:picChg chg="del">
          <ac:chgData name="Malcolm Woolf (NHA)" userId="38e859af-675c-4f23-87fd-1d9b6e95bb51" providerId="ADAL" clId="{30EC93D6-CC06-4919-8B8A-1CC9B441581A}" dt="2023-12-07T19:28:29.787" v="40" actId="478"/>
          <ac:picMkLst>
            <pc:docMk/>
            <pc:sldMk cId="0" sldId="259"/>
            <ac:picMk id="8" creationId="{00000000-0000-0000-0000-000000000000}"/>
          </ac:picMkLst>
        </pc:picChg>
        <pc:picChg chg="del">
          <ac:chgData name="Malcolm Woolf (NHA)" userId="38e859af-675c-4f23-87fd-1d9b6e95bb51" providerId="ADAL" clId="{30EC93D6-CC06-4919-8B8A-1CC9B441581A}" dt="2023-12-07T19:28:32.378" v="41" actId="478"/>
          <ac:picMkLst>
            <pc:docMk/>
            <pc:sldMk cId="0" sldId="259"/>
            <ac:picMk id="9" creationId="{00000000-0000-0000-0000-000000000000}"/>
          </ac:picMkLst>
        </pc:picChg>
        <pc:picChg chg="add del">
          <ac:chgData name="Malcolm Woolf (NHA)" userId="38e859af-675c-4f23-87fd-1d9b6e95bb51" providerId="ADAL" clId="{30EC93D6-CC06-4919-8B8A-1CC9B441581A}" dt="2023-12-07T19:29:54.867" v="54" actId="478"/>
          <ac:picMkLst>
            <pc:docMk/>
            <pc:sldMk cId="0" sldId="259"/>
            <ac:picMk id="10" creationId="{00000000-0000-0000-0000-000000000000}"/>
          </ac:picMkLst>
        </pc:picChg>
        <pc:picChg chg="add del">
          <ac:chgData name="Malcolm Woolf (NHA)" userId="38e859af-675c-4f23-87fd-1d9b6e95bb51" providerId="ADAL" clId="{30EC93D6-CC06-4919-8B8A-1CC9B441581A}" dt="2023-12-07T19:29:58.019" v="55" actId="478"/>
          <ac:picMkLst>
            <pc:docMk/>
            <pc:sldMk cId="0" sldId="259"/>
            <ac:picMk id="11" creationId="{00000000-0000-0000-0000-000000000000}"/>
          </ac:picMkLst>
        </pc:picChg>
        <pc:picChg chg="mod">
          <ac:chgData name="Malcolm Woolf (NHA)" userId="38e859af-675c-4f23-87fd-1d9b6e95bb51" providerId="ADAL" clId="{30EC93D6-CC06-4919-8B8A-1CC9B441581A}" dt="2023-12-07T19:35:40.929" v="82" actId="1076"/>
          <ac:picMkLst>
            <pc:docMk/>
            <pc:sldMk cId="0" sldId="259"/>
            <ac:picMk id="13" creationId="{00000000-0000-0000-0000-000000000000}"/>
          </ac:picMkLst>
        </pc:picChg>
        <pc:picChg chg="mod">
          <ac:chgData name="Malcolm Woolf (NHA)" userId="38e859af-675c-4f23-87fd-1d9b6e95bb51" providerId="ADAL" clId="{30EC93D6-CC06-4919-8B8A-1CC9B441581A}" dt="2023-12-07T21:12:31.382" v="89" actId="1076"/>
          <ac:picMkLst>
            <pc:docMk/>
            <pc:sldMk cId="0" sldId="259"/>
            <ac:picMk id="14" creationId="{00000000-0000-0000-0000-000000000000}"/>
          </ac:picMkLst>
        </pc:picChg>
        <pc:picChg chg="mod">
          <ac:chgData name="Malcolm Woolf (NHA)" userId="38e859af-675c-4f23-87fd-1d9b6e95bb51" providerId="ADAL" clId="{30EC93D6-CC06-4919-8B8A-1CC9B441581A}" dt="2023-12-10T21:18:01.069" v="114" actId="1076"/>
          <ac:picMkLst>
            <pc:docMk/>
            <pc:sldMk cId="0" sldId="259"/>
            <ac:picMk id="15" creationId="{00000000-0000-0000-0000-000000000000}"/>
          </ac:picMkLst>
        </pc:picChg>
        <pc:picChg chg="mod">
          <ac:chgData name="Malcolm Woolf (NHA)" userId="38e859af-675c-4f23-87fd-1d9b6e95bb51" providerId="ADAL" clId="{30EC93D6-CC06-4919-8B8A-1CC9B441581A}" dt="2023-12-10T21:18:39.092" v="116" actId="1076"/>
          <ac:picMkLst>
            <pc:docMk/>
            <pc:sldMk cId="0" sldId="259"/>
            <ac:picMk id="16" creationId="{00000000-0000-0000-0000-000000000000}"/>
          </ac:picMkLst>
        </pc:picChg>
        <pc:picChg chg="mod">
          <ac:chgData name="Malcolm Woolf (NHA)" userId="38e859af-675c-4f23-87fd-1d9b6e95bb51" providerId="ADAL" clId="{30EC93D6-CC06-4919-8B8A-1CC9B441581A}" dt="2023-12-10T21:17:55.574" v="113" actId="1076"/>
          <ac:picMkLst>
            <pc:docMk/>
            <pc:sldMk cId="0" sldId="259"/>
            <ac:picMk id="17" creationId="{00000000-0000-0000-0000-000000000000}"/>
          </ac:picMkLst>
        </pc:picChg>
        <pc:picChg chg="del mod">
          <ac:chgData name="Malcolm Woolf (NHA)" userId="38e859af-675c-4f23-87fd-1d9b6e95bb51" providerId="ADAL" clId="{30EC93D6-CC06-4919-8B8A-1CC9B441581A}" dt="2023-12-10T21:57:33.218" v="123" actId="478"/>
          <ac:picMkLst>
            <pc:docMk/>
            <pc:sldMk cId="0" sldId="259"/>
            <ac:picMk id="20" creationId="{00000000-0000-0000-0000-000000000000}"/>
          </ac:picMkLst>
        </pc:picChg>
        <pc:picChg chg="mod">
          <ac:chgData name="Malcolm Woolf (NHA)" userId="38e859af-675c-4f23-87fd-1d9b6e95bb51" providerId="ADAL" clId="{30EC93D6-CC06-4919-8B8A-1CC9B441581A}" dt="2023-12-07T21:12:09.751" v="88" actId="1076"/>
          <ac:picMkLst>
            <pc:docMk/>
            <pc:sldMk cId="0" sldId="259"/>
            <ac:picMk id="21" creationId="{00000000-0000-0000-0000-000000000000}"/>
          </ac:picMkLst>
        </pc:picChg>
      </pc:sldChg>
      <pc:sldChg chg="addSp delSp modSp mod">
        <pc:chgData name="Malcolm Woolf (NHA)" userId="38e859af-675c-4f23-87fd-1d9b6e95bb51" providerId="ADAL" clId="{30EC93D6-CC06-4919-8B8A-1CC9B441581A}" dt="2023-12-10T21:35:07.006" v="120" actId="1076"/>
        <pc:sldMkLst>
          <pc:docMk/>
          <pc:sldMk cId="0" sldId="260"/>
        </pc:sldMkLst>
        <pc:picChg chg="del">
          <ac:chgData name="Malcolm Woolf (NHA)" userId="38e859af-675c-4f23-87fd-1d9b6e95bb51" providerId="ADAL" clId="{30EC93D6-CC06-4919-8B8A-1CC9B441581A}" dt="2023-12-07T18:26:31.566" v="0" actId="478"/>
          <ac:picMkLst>
            <pc:docMk/>
            <pc:sldMk cId="0" sldId="260"/>
            <ac:picMk id="12" creationId="{00000000-0000-0000-0000-000000000000}"/>
          </ac:picMkLst>
        </pc:picChg>
        <pc:picChg chg="add mod">
          <ac:chgData name="Malcolm Woolf (NHA)" userId="38e859af-675c-4f23-87fd-1d9b6e95bb51" providerId="ADAL" clId="{30EC93D6-CC06-4919-8B8A-1CC9B441581A}" dt="2023-12-10T21:35:07.006" v="120" actId="1076"/>
          <ac:picMkLst>
            <pc:docMk/>
            <pc:sldMk cId="0" sldId="260"/>
            <ac:picMk id="12" creationId="{CD36E621-94AE-0D5E-BB54-F4DF5B4B3446}"/>
          </ac:picMkLst>
        </pc:picChg>
        <pc:picChg chg="del mod">
          <ac:chgData name="Malcolm Woolf (NHA)" userId="38e859af-675c-4f23-87fd-1d9b6e95bb51" providerId="ADAL" clId="{30EC93D6-CC06-4919-8B8A-1CC9B441581A}" dt="2023-12-10T21:34:59.564" v="119" actId="478"/>
          <ac:picMkLst>
            <pc:docMk/>
            <pc:sldMk cId="0" sldId="260"/>
            <ac:picMk id="13" creationId="{00000000-0000-0000-0000-000000000000}"/>
          </ac:picMkLst>
        </pc:picChg>
        <pc:picChg chg="add mod">
          <ac:chgData name="Malcolm Woolf (NHA)" userId="38e859af-675c-4f23-87fd-1d9b6e95bb51" providerId="ADAL" clId="{30EC93D6-CC06-4919-8B8A-1CC9B441581A}" dt="2023-12-08T23:40:50.521" v="110" actId="1076"/>
          <ac:picMkLst>
            <pc:docMk/>
            <pc:sldMk cId="0" sldId="260"/>
            <ac:picMk id="14" creationId="{9A6B8915-EEB3-7637-1406-C12B97F8D0C9}"/>
          </ac:picMkLst>
        </pc:picChg>
      </pc:sldChg>
      <pc:sldChg chg="modSp mod">
        <pc:chgData name="Malcolm Woolf (NHA)" userId="38e859af-675c-4f23-87fd-1d9b6e95bb51" providerId="ADAL" clId="{30EC93D6-CC06-4919-8B8A-1CC9B441581A}" dt="2023-12-07T18:27:47.250" v="4" actId="1076"/>
        <pc:sldMkLst>
          <pc:docMk/>
          <pc:sldMk cId="0" sldId="261"/>
        </pc:sldMkLst>
        <pc:picChg chg="mod">
          <ac:chgData name="Malcolm Woolf (NHA)" userId="38e859af-675c-4f23-87fd-1d9b6e95bb51" providerId="ADAL" clId="{30EC93D6-CC06-4919-8B8A-1CC9B441581A}" dt="2023-12-07T18:27:47.250" v="4" actId="1076"/>
          <ac:picMkLst>
            <pc:docMk/>
            <pc:sldMk cId="0" sldId="261"/>
            <ac:picMk id="15" creationId="{00000000-0000-0000-0000-000000000000}"/>
          </ac:picMkLst>
        </pc:picChg>
      </pc:sldChg>
      <pc:sldChg chg="del">
        <pc:chgData name="Malcolm Woolf (NHA)" userId="38e859af-675c-4f23-87fd-1d9b6e95bb51" providerId="ADAL" clId="{30EC93D6-CC06-4919-8B8A-1CC9B441581A}" dt="2023-12-07T21:20:59.999" v="108" actId="2696"/>
        <pc:sldMkLst>
          <pc:docMk/>
          <pc:sldMk cId="0" sldId="264"/>
        </pc:sldMkLst>
      </pc:sldChg>
      <pc:sldChg chg="modSp mod ord">
        <pc:chgData name="Malcolm Woolf (NHA)" userId="38e859af-675c-4f23-87fd-1d9b6e95bb51" providerId="ADAL" clId="{30EC93D6-CC06-4919-8B8A-1CC9B441581A}" dt="2023-12-07T21:20:49.992" v="107"/>
        <pc:sldMkLst>
          <pc:docMk/>
          <pc:sldMk cId="0" sldId="265"/>
        </pc:sldMkLst>
        <pc:spChg chg="mod">
          <ac:chgData name="Malcolm Woolf (NHA)" userId="38e859af-675c-4f23-87fd-1d9b6e95bb51" providerId="ADAL" clId="{30EC93D6-CC06-4919-8B8A-1CC9B441581A}" dt="2023-12-07T21:19:39.886" v="105" actId="20577"/>
          <ac:spMkLst>
            <pc:docMk/>
            <pc:sldMk cId="0" sldId="265"/>
            <ac:spMk id="6" creationId="{00000000-0000-0000-0000-000000000000}"/>
          </ac:spMkLst>
        </pc:spChg>
        <pc:spChg chg="mod">
          <ac:chgData name="Malcolm Woolf (NHA)" userId="38e859af-675c-4f23-87fd-1d9b6e95bb51" providerId="ADAL" clId="{30EC93D6-CC06-4919-8B8A-1CC9B441581A}" dt="2023-12-07T21:19:08.084" v="102" actId="20577"/>
          <ac:spMkLst>
            <pc:docMk/>
            <pc:sldMk cId="0" sldId="265"/>
            <ac:spMk id="7" creationId="{00000000-0000-0000-0000-000000000000}"/>
          </ac:spMkLst>
        </pc:spChg>
        <pc:grpChg chg="mod">
          <ac:chgData name="Malcolm Woolf (NHA)" userId="38e859af-675c-4f23-87fd-1d9b6e95bb51" providerId="ADAL" clId="{30EC93D6-CC06-4919-8B8A-1CC9B441581A}" dt="2023-12-07T21:19:20.842" v="103" actId="1076"/>
          <ac:grpSpMkLst>
            <pc:docMk/>
            <pc:sldMk cId="0" sldId="265"/>
            <ac:grpSpMk id="2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50" b="1" i="0">
                <a:solidFill>
                  <a:srgbClr val="0038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387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50" b="1" i="0">
                <a:solidFill>
                  <a:srgbClr val="0038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387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820762" y="3922885"/>
            <a:ext cx="3615054" cy="4114165"/>
          </a:xfrm>
          <a:custGeom>
            <a:avLst/>
            <a:gdLst/>
            <a:ahLst/>
            <a:cxnLst/>
            <a:rect l="l" t="t" r="r" b="b"/>
            <a:pathLst>
              <a:path w="3615054" h="4114165">
                <a:moveTo>
                  <a:pt x="3275874" y="4114145"/>
                </a:moveTo>
                <a:lnTo>
                  <a:pt x="3269256" y="4113043"/>
                </a:lnTo>
                <a:lnTo>
                  <a:pt x="12132" y="3829574"/>
                </a:lnTo>
                <a:lnTo>
                  <a:pt x="5514" y="3829574"/>
                </a:lnTo>
                <a:lnTo>
                  <a:pt x="0" y="3824060"/>
                </a:lnTo>
                <a:lnTo>
                  <a:pt x="1102" y="3817442"/>
                </a:lnTo>
                <a:lnTo>
                  <a:pt x="333101" y="12132"/>
                </a:lnTo>
                <a:lnTo>
                  <a:pt x="334205" y="5515"/>
                </a:lnTo>
                <a:lnTo>
                  <a:pt x="339720" y="0"/>
                </a:lnTo>
                <a:lnTo>
                  <a:pt x="346337" y="1103"/>
                </a:lnTo>
                <a:lnTo>
                  <a:pt x="2538878" y="191920"/>
                </a:lnTo>
                <a:lnTo>
                  <a:pt x="474284" y="191920"/>
                </a:lnTo>
                <a:lnTo>
                  <a:pt x="468769" y="196332"/>
                </a:lnTo>
                <a:lnTo>
                  <a:pt x="467667" y="202949"/>
                </a:lnTo>
                <a:lnTo>
                  <a:pt x="222802" y="3012260"/>
                </a:lnTo>
                <a:lnTo>
                  <a:pt x="222802" y="3017775"/>
                </a:lnTo>
                <a:lnTo>
                  <a:pt x="227215" y="3023290"/>
                </a:lnTo>
                <a:lnTo>
                  <a:pt x="233833" y="3024393"/>
                </a:lnTo>
                <a:lnTo>
                  <a:pt x="3160060" y="3279183"/>
                </a:lnTo>
                <a:lnTo>
                  <a:pt x="3354281" y="3279183"/>
                </a:lnTo>
                <a:lnTo>
                  <a:pt x="3282492" y="4102012"/>
                </a:lnTo>
                <a:lnTo>
                  <a:pt x="3281388" y="4108630"/>
                </a:lnTo>
                <a:lnTo>
                  <a:pt x="3275874" y="4114145"/>
                </a:lnTo>
                <a:close/>
              </a:path>
              <a:path w="3615054" h="4114165">
                <a:moveTo>
                  <a:pt x="3354281" y="3279183"/>
                </a:moveTo>
                <a:lnTo>
                  <a:pt x="3165575" y="3279183"/>
                </a:lnTo>
                <a:lnTo>
                  <a:pt x="3171090" y="3274771"/>
                </a:lnTo>
                <a:lnTo>
                  <a:pt x="3172193" y="3268153"/>
                </a:lnTo>
                <a:lnTo>
                  <a:pt x="3417056" y="459946"/>
                </a:lnTo>
                <a:lnTo>
                  <a:pt x="3417056" y="453328"/>
                </a:lnTo>
                <a:lnTo>
                  <a:pt x="3412645" y="447813"/>
                </a:lnTo>
                <a:lnTo>
                  <a:pt x="3406026" y="446710"/>
                </a:lnTo>
                <a:lnTo>
                  <a:pt x="480902" y="191920"/>
                </a:lnTo>
                <a:lnTo>
                  <a:pt x="2538878" y="191920"/>
                </a:lnTo>
                <a:lnTo>
                  <a:pt x="3603461" y="284570"/>
                </a:lnTo>
                <a:lnTo>
                  <a:pt x="3610080" y="285674"/>
                </a:lnTo>
                <a:lnTo>
                  <a:pt x="3614491" y="291188"/>
                </a:lnTo>
                <a:lnTo>
                  <a:pt x="3614491" y="296703"/>
                </a:lnTo>
                <a:lnTo>
                  <a:pt x="3354281" y="3279183"/>
                </a:lnTo>
                <a:close/>
              </a:path>
            </a:pathLst>
          </a:custGeom>
          <a:solidFill>
            <a:srgbClr val="F1F1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2463" y="4114663"/>
            <a:ext cx="3195357" cy="3088366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7278503" y="4113702"/>
            <a:ext cx="2959735" cy="3087370"/>
          </a:xfrm>
          <a:custGeom>
            <a:avLst/>
            <a:gdLst/>
            <a:ahLst/>
            <a:cxnLst/>
            <a:rect l="l" t="t" r="r" b="b"/>
            <a:pathLst>
              <a:path w="2959734" h="3087370">
                <a:moveTo>
                  <a:pt x="1103" y="13236"/>
                </a:moveTo>
                <a:lnTo>
                  <a:pt x="0" y="7720"/>
                </a:lnTo>
                <a:lnTo>
                  <a:pt x="1103" y="1103"/>
                </a:lnTo>
                <a:lnTo>
                  <a:pt x="7720" y="0"/>
                </a:lnTo>
                <a:lnTo>
                  <a:pt x="13235" y="0"/>
                </a:lnTo>
                <a:lnTo>
                  <a:pt x="114539" y="8824"/>
                </a:lnTo>
                <a:lnTo>
                  <a:pt x="7720" y="8824"/>
                </a:lnTo>
                <a:lnTo>
                  <a:pt x="3308" y="11030"/>
                </a:lnTo>
                <a:lnTo>
                  <a:pt x="1103" y="13236"/>
                </a:lnTo>
                <a:close/>
              </a:path>
              <a:path w="2959734" h="3087370">
                <a:moveTo>
                  <a:pt x="2710040" y="3087263"/>
                </a:moveTo>
                <a:lnTo>
                  <a:pt x="2701217" y="3087263"/>
                </a:lnTo>
                <a:lnTo>
                  <a:pt x="2704527" y="3085057"/>
                </a:lnTo>
                <a:lnTo>
                  <a:pt x="2706732" y="3081749"/>
                </a:lnTo>
                <a:lnTo>
                  <a:pt x="2706732" y="3077336"/>
                </a:lnTo>
                <a:lnTo>
                  <a:pt x="2951596" y="264717"/>
                </a:lnTo>
                <a:lnTo>
                  <a:pt x="2947183" y="264717"/>
                </a:lnTo>
                <a:lnTo>
                  <a:pt x="12132" y="8824"/>
                </a:lnTo>
                <a:lnTo>
                  <a:pt x="114539" y="8824"/>
                </a:lnTo>
                <a:lnTo>
                  <a:pt x="2938359" y="254790"/>
                </a:lnTo>
                <a:lnTo>
                  <a:pt x="2948286" y="255893"/>
                </a:lnTo>
                <a:lnTo>
                  <a:pt x="2949390" y="255893"/>
                </a:lnTo>
                <a:lnTo>
                  <a:pt x="2958213" y="258099"/>
                </a:lnTo>
                <a:lnTo>
                  <a:pt x="2959316" y="264717"/>
                </a:lnTo>
                <a:lnTo>
                  <a:pt x="2715652" y="3077336"/>
                </a:lnTo>
                <a:lnTo>
                  <a:pt x="2715556" y="3083954"/>
                </a:lnTo>
                <a:lnTo>
                  <a:pt x="2710040" y="3087263"/>
                </a:lnTo>
                <a:close/>
              </a:path>
            </a:pathLst>
          </a:custGeom>
          <a:solidFill>
            <a:srgbClr val="8987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822960" y="3927309"/>
            <a:ext cx="3291840" cy="4112260"/>
          </a:xfrm>
          <a:custGeom>
            <a:avLst/>
            <a:gdLst/>
            <a:ahLst/>
            <a:cxnLst/>
            <a:rect l="l" t="t" r="r" b="b"/>
            <a:pathLst>
              <a:path w="3291840" h="4112259">
                <a:moveTo>
                  <a:pt x="3291319" y="4109732"/>
                </a:moveTo>
                <a:lnTo>
                  <a:pt x="3279190" y="4099801"/>
                </a:lnTo>
                <a:lnTo>
                  <a:pt x="13233" y="3815232"/>
                </a:lnTo>
                <a:lnTo>
                  <a:pt x="12217" y="3815067"/>
                </a:lnTo>
                <a:lnTo>
                  <a:pt x="12230" y="3814127"/>
                </a:lnTo>
                <a:lnTo>
                  <a:pt x="344131" y="7708"/>
                </a:lnTo>
                <a:lnTo>
                  <a:pt x="336410" y="0"/>
                </a:lnTo>
                <a:lnTo>
                  <a:pt x="334200" y="1092"/>
                </a:lnTo>
                <a:lnTo>
                  <a:pt x="332003" y="7708"/>
                </a:lnTo>
                <a:lnTo>
                  <a:pt x="1104" y="3814127"/>
                </a:lnTo>
                <a:lnTo>
                  <a:pt x="0" y="3820744"/>
                </a:lnTo>
                <a:lnTo>
                  <a:pt x="5511" y="3826256"/>
                </a:lnTo>
                <a:lnTo>
                  <a:pt x="12128" y="3827361"/>
                </a:lnTo>
                <a:lnTo>
                  <a:pt x="24269" y="3828465"/>
                </a:lnTo>
                <a:lnTo>
                  <a:pt x="23393" y="3828351"/>
                </a:lnTo>
                <a:lnTo>
                  <a:pt x="3283597" y="4111929"/>
                </a:lnTo>
                <a:lnTo>
                  <a:pt x="3286899" y="4111929"/>
                </a:lnTo>
                <a:lnTo>
                  <a:pt x="3291319" y="4109732"/>
                </a:lnTo>
                <a:close/>
              </a:path>
            </a:pathLst>
          </a:custGeom>
          <a:solidFill>
            <a:srgbClr val="8987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030326" y="3923994"/>
            <a:ext cx="3422015" cy="4112260"/>
          </a:xfrm>
          <a:custGeom>
            <a:avLst/>
            <a:gdLst/>
            <a:ahLst/>
            <a:cxnLst/>
            <a:rect l="l" t="t" r="r" b="b"/>
            <a:pathLst>
              <a:path w="3422015" h="4112259">
                <a:moveTo>
                  <a:pt x="2958211" y="3278086"/>
                </a:moveTo>
                <a:lnTo>
                  <a:pt x="2953804" y="3269259"/>
                </a:lnTo>
                <a:lnTo>
                  <a:pt x="2950489" y="3269259"/>
                </a:lnTo>
                <a:lnTo>
                  <a:pt x="14338" y="3013367"/>
                </a:lnTo>
                <a:lnTo>
                  <a:pt x="12712" y="3013100"/>
                </a:lnTo>
                <a:lnTo>
                  <a:pt x="13233" y="3010052"/>
                </a:lnTo>
                <a:lnTo>
                  <a:pt x="258102" y="201841"/>
                </a:lnTo>
                <a:lnTo>
                  <a:pt x="258102" y="199644"/>
                </a:lnTo>
                <a:lnTo>
                  <a:pt x="250380" y="191922"/>
                </a:lnTo>
                <a:lnTo>
                  <a:pt x="245960" y="196329"/>
                </a:lnTo>
                <a:lnTo>
                  <a:pt x="245872" y="201841"/>
                </a:lnTo>
                <a:lnTo>
                  <a:pt x="1104" y="3008947"/>
                </a:lnTo>
                <a:lnTo>
                  <a:pt x="0" y="3015564"/>
                </a:lnTo>
                <a:lnTo>
                  <a:pt x="1574" y="3017151"/>
                </a:lnTo>
                <a:lnTo>
                  <a:pt x="1104" y="3019983"/>
                </a:lnTo>
                <a:lnTo>
                  <a:pt x="6616" y="3025495"/>
                </a:lnTo>
                <a:lnTo>
                  <a:pt x="13233" y="3026600"/>
                </a:lnTo>
                <a:lnTo>
                  <a:pt x="2949384" y="3281388"/>
                </a:lnTo>
                <a:lnTo>
                  <a:pt x="2952699" y="3281388"/>
                </a:lnTo>
                <a:lnTo>
                  <a:pt x="2956001" y="3280283"/>
                </a:lnTo>
                <a:lnTo>
                  <a:pt x="2958211" y="3278086"/>
                </a:lnTo>
                <a:close/>
              </a:path>
              <a:path w="3422015" h="4112259">
                <a:moveTo>
                  <a:pt x="3421469" y="291185"/>
                </a:moveTo>
                <a:lnTo>
                  <a:pt x="3417049" y="285673"/>
                </a:lnTo>
                <a:lnTo>
                  <a:pt x="3410432" y="284568"/>
                </a:lnTo>
                <a:lnTo>
                  <a:pt x="149999" y="1104"/>
                </a:lnTo>
                <a:lnTo>
                  <a:pt x="138976" y="0"/>
                </a:lnTo>
                <a:lnTo>
                  <a:pt x="135661" y="0"/>
                </a:lnTo>
                <a:lnTo>
                  <a:pt x="132359" y="1104"/>
                </a:lnTo>
                <a:lnTo>
                  <a:pt x="130149" y="3314"/>
                </a:lnTo>
                <a:lnTo>
                  <a:pt x="136766" y="11023"/>
                </a:lnTo>
                <a:lnTo>
                  <a:pt x="3404755" y="295211"/>
                </a:lnTo>
                <a:lnTo>
                  <a:pt x="3072917" y="4102011"/>
                </a:lnTo>
                <a:lnTo>
                  <a:pt x="3085058" y="4111942"/>
                </a:lnTo>
                <a:lnTo>
                  <a:pt x="3087255" y="4110837"/>
                </a:lnTo>
                <a:lnTo>
                  <a:pt x="3089465" y="4107523"/>
                </a:lnTo>
                <a:lnTo>
                  <a:pt x="3089465" y="4104221"/>
                </a:lnTo>
                <a:lnTo>
                  <a:pt x="3420364" y="305523"/>
                </a:lnTo>
                <a:lnTo>
                  <a:pt x="3413747" y="297802"/>
                </a:lnTo>
                <a:lnTo>
                  <a:pt x="3411982" y="296049"/>
                </a:lnTo>
                <a:lnTo>
                  <a:pt x="3415957" y="296697"/>
                </a:lnTo>
                <a:lnTo>
                  <a:pt x="3420364" y="302221"/>
                </a:lnTo>
                <a:lnTo>
                  <a:pt x="3420364" y="305523"/>
                </a:lnTo>
                <a:lnTo>
                  <a:pt x="3420364" y="308838"/>
                </a:lnTo>
                <a:lnTo>
                  <a:pt x="3421469" y="296697"/>
                </a:lnTo>
                <a:lnTo>
                  <a:pt x="3421469" y="2911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6584722" y="4644239"/>
            <a:ext cx="3293745" cy="3844290"/>
          </a:xfrm>
          <a:custGeom>
            <a:avLst/>
            <a:gdLst/>
            <a:ahLst/>
            <a:cxnLst/>
            <a:rect l="l" t="t" r="r" b="b"/>
            <a:pathLst>
              <a:path w="3293745" h="3844290">
                <a:moveTo>
                  <a:pt x="3288007" y="3843912"/>
                </a:moveTo>
                <a:lnTo>
                  <a:pt x="5514" y="3843912"/>
                </a:lnTo>
                <a:lnTo>
                  <a:pt x="0" y="3838398"/>
                </a:lnTo>
                <a:lnTo>
                  <a:pt x="0" y="5514"/>
                </a:lnTo>
                <a:lnTo>
                  <a:pt x="5514" y="0"/>
                </a:lnTo>
                <a:lnTo>
                  <a:pt x="3288007" y="0"/>
                </a:lnTo>
                <a:lnTo>
                  <a:pt x="3293522" y="4411"/>
                </a:lnTo>
                <a:lnTo>
                  <a:pt x="3293522" y="177580"/>
                </a:lnTo>
                <a:lnTo>
                  <a:pt x="155521" y="177580"/>
                </a:lnTo>
                <a:lnTo>
                  <a:pt x="150006" y="183095"/>
                </a:lnTo>
                <a:lnTo>
                  <a:pt x="150006" y="3015569"/>
                </a:lnTo>
                <a:lnTo>
                  <a:pt x="155521" y="3021084"/>
                </a:lnTo>
                <a:lnTo>
                  <a:pt x="3293522" y="3021084"/>
                </a:lnTo>
                <a:lnTo>
                  <a:pt x="3293522" y="3838398"/>
                </a:lnTo>
                <a:lnTo>
                  <a:pt x="3288007" y="3843912"/>
                </a:lnTo>
                <a:close/>
              </a:path>
              <a:path w="3293745" h="3844290">
                <a:moveTo>
                  <a:pt x="3293522" y="3021084"/>
                </a:moveTo>
                <a:lnTo>
                  <a:pt x="3106014" y="3021084"/>
                </a:lnTo>
                <a:lnTo>
                  <a:pt x="3111529" y="3015569"/>
                </a:lnTo>
                <a:lnTo>
                  <a:pt x="3111529" y="183095"/>
                </a:lnTo>
                <a:lnTo>
                  <a:pt x="3106014" y="177580"/>
                </a:lnTo>
                <a:lnTo>
                  <a:pt x="3293522" y="177580"/>
                </a:lnTo>
                <a:lnTo>
                  <a:pt x="3293522" y="3021084"/>
                </a:lnTo>
                <a:close/>
              </a:path>
            </a:pathLst>
          </a:custGeom>
          <a:solidFill>
            <a:srgbClr val="F1F1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4729" y="4821820"/>
            <a:ext cx="2961523" cy="2843503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6586918" y="4647551"/>
            <a:ext cx="3305175" cy="3841750"/>
          </a:xfrm>
          <a:custGeom>
            <a:avLst/>
            <a:gdLst/>
            <a:ahLst/>
            <a:cxnLst/>
            <a:rect l="l" t="t" r="r" b="b"/>
            <a:pathLst>
              <a:path w="3305175" h="3841750">
                <a:moveTo>
                  <a:pt x="3109328" y="183095"/>
                </a:moveTo>
                <a:lnTo>
                  <a:pt x="3107118" y="176479"/>
                </a:lnTo>
                <a:lnTo>
                  <a:pt x="3098292" y="175374"/>
                </a:lnTo>
                <a:lnTo>
                  <a:pt x="144500" y="175374"/>
                </a:lnTo>
                <a:lnTo>
                  <a:pt x="137883" y="177584"/>
                </a:lnTo>
                <a:lnTo>
                  <a:pt x="137883" y="184200"/>
                </a:lnTo>
                <a:lnTo>
                  <a:pt x="140081" y="189712"/>
                </a:lnTo>
                <a:lnTo>
                  <a:pt x="142290" y="186410"/>
                </a:lnTo>
                <a:lnTo>
                  <a:pt x="146697" y="185305"/>
                </a:lnTo>
                <a:lnTo>
                  <a:pt x="3100501" y="185305"/>
                </a:lnTo>
                <a:lnTo>
                  <a:pt x="3100501" y="3013367"/>
                </a:lnTo>
                <a:lnTo>
                  <a:pt x="3098292" y="3016681"/>
                </a:lnTo>
                <a:lnTo>
                  <a:pt x="3096095" y="3018879"/>
                </a:lnTo>
                <a:lnTo>
                  <a:pt x="3104921" y="3018879"/>
                </a:lnTo>
                <a:lnTo>
                  <a:pt x="3109328" y="3014472"/>
                </a:lnTo>
                <a:lnTo>
                  <a:pt x="3109328" y="185305"/>
                </a:lnTo>
                <a:lnTo>
                  <a:pt x="3109328" y="183095"/>
                </a:lnTo>
                <a:close/>
              </a:path>
              <a:path w="3305175" h="3841750">
                <a:moveTo>
                  <a:pt x="3304552" y="3838397"/>
                </a:moveTo>
                <a:lnTo>
                  <a:pt x="3292424" y="3829583"/>
                </a:lnTo>
                <a:lnTo>
                  <a:pt x="11036" y="3829583"/>
                </a:lnTo>
                <a:lnTo>
                  <a:pt x="11036" y="7721"/>
                </a:lnTo>
                <a:lnTo>
                  <a:pt x="3314" y="0"/>
                </a:lnTo>
                <a:lnTo>
                  <a:pt x="1104" y="2209"/>
                </a:lnTo>
                <a:lnTo>
                  <a:pt x="0" y="4419"/>
                </a:lnTo>
                <a:lnTo>
                  <a:pt x="0" y="3824059"/>
                </a:lnTo>
                <a:lnTo>
                  <a:pt x="0" y="3835095"/>
                </a:lnTo>
                <a:lnTo>
                  <a:pt x="0" y="3836200"/>
                </a:lnTo>
                <a:lnTo>
                  <a:pt x="5524" y="3841712"/>
                </a:lnTo>
                <a:lnTo>
                  <a:pt x="3300145" y="3841712"/>
                </a:lnTo>
                <a:lnTo>
                  <a:pt x="3302355" y="3840607"/>
                </a:lnTo>
                <a:lnTo>
                  <a:pt x="3304552" y="3838397"/>
                </a:lnTo>
                <a:close/>
              </a:path>
            </a:pathLst>
          </a:custGeom>
          <a:solidFill>
            <a:srgbClr val="8987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6590233" y="4643144"/>
            <a:ext cx="3305810" cy="3843020"/>
          </a:xfrm>
          <a:custGeom>
            <a:avLst/>
            <a:gdLst/>
            <a:ahLst/>
            <a:cxnLst/>
            <a:rect l="l" t="t" r="r" b="b"/>
            <a:pathLst>
              <a:path w="3305809" h="3843020">
                <a:moveTo>
                  <a:pt x="3102699" y="3021088"/>
                </a:moveTo>
                <a:lnTo>
                  <a:pt x="3097873" y="3013367"/>
                </a:lnTo>
                <a:lnTo>
                  <a:pt x="3097187" y="3012262"/>
                </a:lnTo>
                <a:lnTo>
                  <a:pt x="3096082" y="3012262"/>
                </a:lnTo>
                <a:lnTo>
                  <a:pt x="3094977" y="3013367"/>
                </a:lnTo>
                <a:lnTo>
                  <a:pt x="144487" y="3013367"/>
                </a:lnTo>
                <a:lnTo>
                  <a:pt x="144487" y="188607"/>
                </a:lnTo>
                <a:lnTo>
                  <a:pt x="136766" y="181991"/>
                </a:lnTo>
                <a:lnTo>
                  <a:pt x="134569" y="184200"/>
                </a:lnTo>
                <a:lnTo>
                  <a:pt x="133464" y="187502"/>
                </a:lnTo>
                <a:lnTo>
                  <a:pt x="133464" y="3016669"/>
                </a:lnTo>
                <a:lnTo>
                  <a:pt x="134569" y="3017774"/>
                </a:lnTo>
                <a:lnTo>
                  <a:pt x="134569" y="3019983"/>
                </a:lnTo>
                <a:lnTo>
                  <a:pt x="140081" y="3025495"/>
                </a:lnTo>
                <a:lnTo>
                  <a:pt x="3097187" y="3025495"/>
                </a:lnTo>
                <a:lnTo>
                  <a:pt x="3100501" y="3023285"/>
                </a:lnTo>
                <a:lnTo>
                  <a:pt x="3102699" y="3021088"/>
                </a:lnTo>
                <a:close/>
              </a:path>
              <a:path w="3305809" h="3843020">
                <a:moveTo>
                  <a:pt x="3305657" y="12128"/>
                </a:moveTo>
                <a:lnTo>
                  <a:pt x="3304552" y="5511"/>
                </a:lnTo>
                <a:lnTo>
                  <a:pt x="3299041" y="0"/>
                </a:lnTo>
                <a:lnTo>
                  <a:pt x="5511" y="0"/>
                </a:lnTo>
                <a:lnTo>
                  <a:pt x="2209" y="2209"/>
                </a:lnTo>
                <a:lnTo>
                  <a:pt x="0" y="4406"/>
                </a:lnTo>
                <a:lnTo>
                  <a:pt x="7721" y="12128"/>
                </a:lnTo>
                <a:lnTo>
                  <a:pt x="3286899" y="12128"/>
                </a:lnTo>
                <a:lnTo>
                  <a:pt x="3286899" y="3833990"/>
                </a:lnTo>
                <a:lnTo>
                  <a:pt x="3300133" y="3842804"/>
                </a:lnTo>
                <a:lnTo>
                  <a:pt x="3303447" y="3840607"/>
                </a:lnTo>
                <a:lnTo>
                  <a:pt x="3304552" y="3837292"/>
                </a:lnTo>
                <a:lnTo>
                  <a:pt x="3304552" y="20955"/>
                </a:lnTo>
                <a:lnTo>
                  <a:pt x="3296831" y="14338"/>
                </a:lnTo>
                <a:lnTo>
                  <a:pt x="3294621" y="12128"/>
                </a:lnTo>
                <a:lnTo>
                  <a:pt x="3300133" y="12128"/>
                </a:lnTo>
                <a:lnTo>
                  <a:pt x="3305657" y="17640"/>
                </a:lnTo>
                <a:lnTo>
                  <a:pt x="3305657" y="12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135" y="499872"/>
            <a:ext cx="7949183" cy="2490215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8559710" y="1028700"/>
            <a:ext cx="9434195" cy="1377950"/>
          </a:xfrm>
          <a:custGeom>
            <a:avLst/>
            <a:gdLst/>
            <a:ahLst/>
            <a:cxnLst/>
            <a:rect l="l" t="t" r="r" b="b"/>
            <a:pathLst>
              <a:path w="9434194" h="1377950">
                <a:moveTo>
                  <a:pt x="8662220" y="1377786"/>
                </a:moveTo>
                <a:lnTo>
                  <a:pt x="771524" y="1377786"/>
                </a:lnTo>
                <a:lnTo>
                  <a:pt x="720796" y="1376321"/>
                </a:lnTo>
                <a:lnTo>
                  <a:pt x="670945" y="1371985"/>
                </a:lnTo>
                <a:lnTo>
                  <a:pt x="622071" y="1364870"/>
                </a:lnTo>
                <a:lnTo>
                  <a:pt x="574276" y="1355067"/>
                </a:lnTo>
                <a:lnTo>
                  <a:pt x="527663" y="1342666"/>
                </a:lnTo>
                <a:lnTo>
                  <a:pt x="482332" y="1327758"/>
                </a:lnTo>
                <a:lnTo>
                  <a:pt x="438386" y="1310433"/>
                </a:lnTo>
                <a:lnTo>
                  <a:pt x="395926" y="1290783"/>
                </a:lnTo>
                <a:lnTo>
                  <a:pt x="355054" y="1268898"/>
                </a:lnTo>
                <a:lnTo>
                  <a:pt x="315872" y="1244870"/>
                </a:lnTo>
                <a:lnTo>
                  <a:pt x="278480" y="1218788"/>
                </a:lnTo>
                <a:lnTo>
                  <a:pt x="242982" y="1190743"/>
                </a:lnTo>
                <a:lnTo>
                  <a:pt x="209477" y="1160828"/>
                </a:lnTo>
                <a:lnTo>
                  <a:pt x="178069" y="1129131"/>
                </a:lnTo>
                <a:lnTo>
                  <a:pt x="148859" y="1095744"/>
                </a:lnTo>
                <a:lnTo>
                  <a:pt x="121948" y="1060758"/>
                </a:lnTo>
                <a:lnTo>
                  <a:pt x="97438" y="1024263"/>
                </a:lnTo>
                <a:lnTo>
                  <a:pt x="75431" y="986351"/>
                </a:lnTo>
                <a:lnTo>
                  <a:pt x="56029" y="947112"/>
                </a:lnTo>
                <a:lnTo>
                  <a:pt x="39332" y="906636"/>
                </a:lnTo>
                <a:lnTo>
                  <a:pt x="25444" y="865015"/>
                </a:lnTo>
                <a:lnTo>
                  <a:pt x="14464" y="822340"/>
                </a:lnTo>
                <a:lnTo>
                  <a:pt x="6496" y="778700"/>
                </a:lnTo>
                <a:lnTo>
                  <a:pt x="1640" y="734188"/>
                </a:lnTo>
                <a:lnTo>
                  <a:pt x="0" y="688896"/>
                </a:lnTo>
                <a:lnTo>
                  <a:pt x="1640" y="643598"/>
                </a:lnTo>
                <a:lnTo>
                  <a:pt x="6496" y="599085"/>
                </a:lnTo>
                <a:lnTo>
                  <a:pt x="14464" y="555446"/>
                </a:lnTo>
                <a:lnTo>
                  <a:pt x="25444" y="512770"/>
                </a:lnTo>
                <a:lnTo>
                  <a:pt x="39332" y="471149"/>
                </a:lnTo>
                <a:lnTo>
                  <a:pt x="56029" y="430674"/>
                </a:lnTo>
                <a:lnTo>
                  <a:pt x="75431" y="391434"/>
                </a:lnTo>
                <a:lnTo>
                  <a:pt x="97438" y="353522"/>
                </a:lnTo>
                <a:lnTo>
                  <a:pt x="121948" y="317027"/>
                </a:lnTo>
                <a:lnTo>
                  <a:pt x="148859" y="282041"/>
                </a:lnTo>
                <a:lnTo>
                  <a:pt x="178069" y="248654"/>
                </a:lnTo>
                <a:lnTo>
                  <a:pt x="209477" y="216958"/>
                </a:lnTo>
                <a:lnTo>
                  <a:pt x="242982" y="187042"/>
                </a:lnTo>
                <a:lnTo>
                  <a:pt x="278480" y="158998"/>
                </a:lnTo>
                <a:lnTo>
                  <a:pt x="315872" y="132916"/>
                </a:lnTo>
                <a:lnTo>
                  <a:pt x="355054" y="108887"/>
                </a:lnTo>
                <a:lnTo>
                  <a:pt x="395926" y="87002"/>
                </a:lnTo>
                <a:lnTo>
                  <a:pt x="438386" y="67352"/>
                </a:lnTo>
                <a:lnTo>
                  <a:pt x="482332" y="50028"/>
                </a:lnTo>
                <a:lnTo>
                  <a:pt x="527663" y="35120"/>
                </a:lnTo>
                <a:lnTo>
                  <a:pt x="574276" y="22718"/>
                </a:lnTo>
                <a:lnTo>
                  <a:pt x="622071" y="12915"/>
                </a:lnTo>
                <a:lnTo>
                  <a:pt x="670945" y="5800"/>
                </a:lnTo>
                <a:lnTo>
                  <a:pt x="720796" y="1465"/>
                </a:lnTo>
                <a:lnTo>
                  <a:pt x="771519" y="0"/>
                </a:lnTo>
                <a:lnTo>
                  <a:pt x="8662225" y="0"/>
                </a:lnTo>
                <a:lnTo>
                  <a:pt x="8712948" y="1465"/>
                </a:lnTo>
                <a:lnTo>
                  <a:pt x="8762800" y="5800"/>
                </a:lnTo>
                <a:lnTo>
                  <a:pt x="8811674" y="12915"/>
                </a:lnTo>
                <a:lnTo>
                  <a:pt x="8859468" y="22718"/>
                </a:lnTo>
                <a:lnTo>
                  <a:pt x="8906082" y="35120"/>
                </a:lnTo>
                <a:lnTo>
                  <a:pt x="8951412" y="50028"/>
                </a:lnTo>
                <a:lnTo>
                  <a:pt x="8995358" y="67352"/>
                </a:lnTo>
                <a:lnTo>
                  <a:pt x="9037818" y="87002"/>
                </a:lnTo>
                <a:lnTo>
                  <a:pt x="9078690" y="108887"/>
                </a:lnTo>
                <a:lnTo>
                  <a:pt x="9117873" y="132916"/>
                </a:lnTo>
                <a:lnTo>
                  <a:pt x="9155264" y="158998"/>
                </a:lnTo>
                <a:lnTo>
                  <a:pt x="9190763" y="187042"/>
                </a:lnTo>
                <a:lnTo>
                  <a:pt x="9224267" y="216958"/>
                </a:lnTo>
                <a:lnTo>
                  <a:pt x="9255675" y="248654"/>
                </a:lnTo>
                <a:lnTo>
                  <a:pt x="9284886" y="282041"/>
                </a:lnTo>
                <a:lnTo>
                  <a:pt x="9311796" y="317027"/>
                </a:lnTo>
                <a:lnTo>
                  <a:pt x="9336306" y="353522"/>
                </a:lnTo>
                <a:lnTo>
                  <a:pt x="9358313" y="391434"/>
                </a:lnTo>
                <a:lnTo>
                  <a:pt x="9377716" y="430674"/>
                </a:lnTo>
                <a:lnTo>
                  <a:pt x="9394412" y="471149"/>
                </a:lnTo>
                <a:lnTo>
                  <a:pt x="9408301" y="512770"/>
                </a:lnTo>
                <a:lnTo>
                  <a:pt x="9419280" y="555446"/>
                </a:lnTo>
                <a:lnTo>
                  <a:pt x="9427248" y="599085"/>
                </a:lnTo>
                <a:lnTo>
                  <a:pt x="9432104" y="643598"/>
                </a:lnTo>
                <a:lnTo>
                  <a:pt x="9433745" y="688889"/>
                </a:lnTo>
                <a:lnTo>
                  <a:pt x="9432104" y="734188"/>
                </a:lnTo>
                <a:lnTo>
                  <a:pt x="9427248" y="778700"/>
                </a:lnTo>
                <a:lnTo>
                  <a:pt x="9419280" y="822340"/>
                </a:lnTo>
                <a:lnTo>
                  <a:pt x="9408301" y="865015"/>
                </a:lnTo>
                <a:lnTo>
                  <a:pt x="9394412" y="906636"/>
                </a:lnTo>
                <a:lnTo>
                  <a:pt x="9377716" y="947112"/>
                </a:lnTo>
                <a:lnTo>
                  <a:pt x="9358313" y="986351"/>
                </a:lnTo>
                <a:lnTo>
                  <a:pt x="9336306" y="1024263"/>
                </a:lnTo>
                <a:lnTo>
                  <a:pt x="9311796" y="1060758"/>
                </a:lnTo>
                <a:lnTo>
                  <a:pt x="9284886" y="1095744"/>
                </a:lnTo>
                <a:lnTo>
                  <a:pt x="9255675" y="1129131"/>
                </a:lnTo>
                <a:lnTo>
                  <a:pt x="9224267" y="1160828"/>
                </a:lnTo>
                <a:lnTo>
                  <a:pt x="9190763" y="1190743"/>
                </a:lnTo>
                <a:lnTo>
                  <a:pt x="9155264" y="1218788"/>
                </a:lnTo>
                <a:lnTo>
                  <a:pt x="9117873" y="1244870"/>
                </a:lnTo>
                <a:lnTo>
                  <a:pt x="9078690" y="1268898"/>
                </a:lnTo>
                <a:lnTo>
                  <a:pt x="9037818" y="1290783"/>
                </a:lnTo>
                <a:lnTo>
                  <a:pt x="8995358" y="1310433"/>
                </a:lnTo>
                <a:lnTo>
                  <a:pt x="8951412" y="1327758"/>
                </a:lnTo>
                <a:lnTo>
                  <a:pt x="8906082" y="1342666"/>
                </a:lnTo>
                <a:lnTo>
                  <a:pt x="8859468" y="1355067"/>
                </a:lnTo>
                <a:lnTo>
                  <a:pt x="8811674" y="1364870"/>
                </a:lnTo>
                <a:lnTo>
                  <a:pt x="8762800" y="1371985"/>
                </a:lnTo>
                <a:lnTo>
                  <a:pt x="8712948" y="1376321"/>
                </a:lnTo>
                <a:lnTo>
                  <a:pt x="8662220" y="1377786"/>
                </a:lnTo>
                <a:close/>
              </a:path>
            </a:pathLst>
          </a:custGeom>
          <a:solidFill>
            <a:srgbClr val="246D8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9425" y="3198675"/>
            <a:ext cx="1047749" cy="104774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9697" y="6977208"/>
            <a:ext cx="1114424" cy="1066799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0779097" y="3198756"/>
            <a:ext cx="963294" cy="963294"/>
          </a:xfrm>
          <a:custGeom>
            <a:avLst/>
            <a:gdLst/>
            <a:ahLst/>
            <a:cxnLst/>
            <a:rect l="l" t="t" r="r" b="b"/>
            <a:pathLst>
              <a:path w="963295" h="963295">
                <a:moveTo>
                  <a:pt x="481010" y="962673"/>
                </a:moveTo>
                <a:lnTo>
                  <a:pt x="431811" y="960170"/>
                </a:lnTo>
                <a:lnTo>
                  <a:pt x="384036" y="952880"/>
                </a:lnTo>
                <a:lnTo>
                  <a:pt x="337860" y="941017"/>
                </a:lnTo>
                <a:lnTo>
                  <a:pt x="293723" y="924890"/>
                </a:lnTo>
                <a:lnTo>
                  <a:pt x="251669" y="904664"/>
                </a:lnTo>
                <a:lnTo>
                  <a:pt x="212005" y="880600"/>
                </a:lnTo>
                <a:lnTo>
                  <a:pt x="174973" y="852936"/>
                </a:lnTo>
                <a:lnTo>
                  <a:pt x="140814" y="821909"/>
                </a:lnTo>
                <a:lnTo>
                  <a:pt x="109771" y="787756"/>
                </a:lnTo>
                <a:lnTo>
                  <a:pt x="82085" y="750714"/>
                </a:lnTo>
                <a:lnTo>
                  <a:pt x="57998" y="711022"/>
                </a:lnTo>
                <a:lnTo>
                  <a:pt x="37751" y="668915"/>
                </a:lnTo>
                <a:lnTo>
                  <a:pt x="21586" y="624631"/>
                </a:lnTo>
                <a:lnTo>
                  <a:pt x="9744" y="578408"/>
                </a:lnTo>
                <a:lnTo>
                  <a:pt x="2464" y="530405"/>
                </a:lnTo>
                <a:lnTo>
                  <a:pt x="0" y="481091"/>
                </a:lnTo>
                <a:lnTo>
                  <a:pt x="2507" y="431652"/>
                </a:lnTo>
                <a:lnTo>
                  <a:pt x="9835" y="383699"/>
                </a:lnTo>
                <a:lnTo>
                  <a:pt x="21740" y="337469"/>
                </a:lnTo>
                <a:lnTo>
                  <a:pt x="37975" y="293195"/>
                </a:lnTo>
                <a:lnTo>
                  <a:pt x="58296" y="251114"/>
                </a:lnTo>
                <a:lnTo>
                  <a:pt x="82458" y="211458"/>
                </a:lnTo>
                <a:lnTo>
                  <a:pt x="110216" y="174464"/>
                </a:lnTo>
                <a:lnTo>
                  <a:pt x="141324" y="140366"/>
                </a:lnTo>
                <a:lnTo>
                  <a:pt x="175539" y="109398"/>
                </a:lnTo>
                <a:lnTo>
                  <a:pt x="212614" y="81795"/>
                </a:lnTo>
                <a:lnTo>
                  <a:pt x="252304" y="57793"/>
                </a:lnTo>
                <a:lnTo>
                  <a:pt x="294366" y="37626"/>
                </a:lnTo>
                <a:lnTo>
                  <a:pt x="338553" y="21528"/>
                </a:lnTo>
                <a:lnTo>
                  <a:pt x="384621" y="9734"/>
                </a:lnTo>
                <a:lnTo>
                  <a:pt x="432324" y="2480"/>
                </a:lnTo>
                <a:lnTo>
                  <a:pt x="481418" y="0"/>
                </a:lnTo>
                <a:lnTo>
                  <a:pt x="530651" y="2480"/>
                </a:lnTo>
                <a:lnTo>
                  <a:pt x="578375" y="9762"/>
                </a:lnTo>
                <a:lnTo>
                  <a:pt x="624487" y="21623"/>
                </a:lnTo>
                <a:lnTo>
                  <a:pt x="668697" y="37813"/>
                </a:lnTo>
                <a:lnTo>
                  <a:pt x="710763" y="58090"/>
                </a:lnTo>
                <a:lnTo>
                  <a:pt x="750443" y="82210"/>
                </a:lnTo>
                <a:lnTo>
                  <a:pt x="787494" y="109930"/>
                </a:lnTo>
                <a:lnTo>
                  <a:pt x="797612" y="119130"/>
                </a:lnTo>
                <a:lnTo>
                  <a:pt x="481336" y="119130"/>
                </a:lnTo>
                <a:lnTo>
                  <a:pt x="446580" y="126086"/>
                </a:lnTo>
                <a:lnTo>
                  <a:pt x="418334" y="145098"/>
                </a:lnTo>
                <a:lnTo>
                  <a:pt x="399374" y="173381"/>
                </a:lnTo>
                <a:lnTo>
                  <a:pt x="392478" y="208152"/>
                </a:lnTo>
                <a:lnTo>
                  <a:pt x="399524" y="242630"/>
                </a:lnTo>
                <a:lnTo>
                  <a:pt x="418619" y="270828"/>
                </a:lnTo>
                <a:lnTo>
                  <a:pt x="446878" y="289861"/>
                </a:lnTo>
                <a:lnTo>
                  <a:pt x="481418" y="296847"/>
                </a:lnTo>
                <a:lnTo>
                  <a:pt x="925868" y="296847"/>
                </a:lnTo>
                <a:lnTo>
                  <a:pt x="938155" y="330410"/>
                </a:lnTo>
                <a:lnTo>
                  <a:pt x="475037" y="330410"/>
                </a:lnTo>
                <a:lnTo>
                  <a:pt x="451064" y="335931"/>
                </a:lnTo>
                <a:lnTo>
                  <a:pt x="429842" y="347494"/>
                </a:lnTo>
                <a:lnTo>
                  <a:pt x="413479" y="364725"/>
                </a:lnTo>
                <a:lnTo>
                  <a:pt x="402974" y="386224"/>
                </a:lnTo>
                <a:lnTo>
                  <a:pt x="399332" y="410592"/>
                </a:lnTo>
                <a:lnTo>
                  <a:pt x="399520" y="453356"/>
                </a:lnTo>
                <a:lnTo>
                  <a:pt x="399644" y="497819"/>
                </a:lnTo>
                <a:lnTo>
                  <a:pt x="399560" y="718279"/>
                </a:lnTo>
                <a:lnTo>
                  <a:pt x="399495" y="765047"/>
                </a:lnTo>
                <a:lnTo>
                  <a:pt x="408859" y="805392"/>
                </a:lnTo>
                <a:lnTo>
                  <a:pt x="431511" y="829069"/>
                </a:lnTo>
                <a:lnTo>
                  <a:pt x="459289" y="840216"/>
                </a:lnTo>
                <a:lnTo>
                  <a:pt x="484029" y="842971"/>
                </a:lnTo>
                <a:lnTo>
                  <a:pt x="798446" y="842971"/>
                </a:lnTo>
                <a:lnTo>
                  <a:pt x="787952" y="852539"/>
                </a:lnTo>
                <a:lnTo>
                  <a:pt x="750924" y="880305"/>
                </a:lnTo>
                <a:lnTo>
                  <a:pt x="711232" y="904471"/>
                </a:lnTo>
                <a:lnTo>
                  <a:pt x="669110" y="924790"/>
                </a:lnTo>
                <a:lnTo>
                  <a:pt x="624698" y="941041"/>
                </a:lnTo>
                <a:lnTo>
                  <a:pt x="578514" y="952904"/>
                </a:lnTo>
                <a:lnTo>
                  <a:pt x="530508" y="960205"/>
                </a:lnTo>
                <a:lnTo>
                  <a:pt x="481010" y="962673"/>
                </a:lnTo>
                <a:close/>
              </a:path>
              <a:path w="963295" h="963295">
                <a:moveTo>
                  <a:pt x="925868" y="296847"/>
                </a:moveTo>
                <a:lnTo>
                  <a:pt x="481418" y="296847"/>
                </a:lnTo>
                <a:lnTo>
                  <a:pt x="516091" y="289861"/>
                </a:lnTo>
                <a:lnTo>
                  <a:pt x="544247" y="270828"/>
                </a:lnTo>
                <a:lnTo>
                  <a:pt x="563185" y="242492"/>
                </a:lnTo>
                <a:lnTo>
                  <a:pt x="570113" y="207662"/>
                </a:lnTo>
                <a:lnTo>
                  <a:pt x="563149" y="173037"/>
                </a:lnTo>
                <a:lnTo>
                  <a:pt x="544206" y="144915"/>
                </a:lnTo>
                <a:lnTo>
                  <a:pt x="516022" y="126033"/>
                </a:lnTo>
                <a:lnTo>
                  <a:pt x="481336" y="119130"/>
                </a:lnTo>
                <a:lnTo>
                  <a:pt x="797612" y="119130"/>
                </a:lnTo>
                <a:lnTo>
                  <a:pt x="852741" y="175200"/>
                </a:lnTo>
                <a:lnTo>
                  <a:pt x="880452" y="212264"/>
                </a:lnTo>
                <a:lnTo>
                  <a:pt x="904565" y="251956"/>
                </a:lnTo>
                <a:lnTo>
                  <a:pt x="924838" y="294033"/>
                </a:lnTo>
                <a:lnTo>
                  <a:pt x="925868" y="296847"/>
                </a:lnTo>
                <a:close/>
              </a:path>
              <a:path w="963295" h="963295">
                <a:moveTo>
                  <a:pt x="798446" y="842971"/>
                </a:moveTo>
                <a:lnTo>
                  <a:pt x="484029" y="842971"/>
                </a:lnTo>
                <a:lnTo>
                  <a:pt x="514102" y="836957"/>
                </a:lnTo>
                <a:lnTo>
                  <a:pt x="540106" y="820318"/>
                </a:lnTo>
                <a:lnTo>
                  <a:pt x="558246" y="794790"/>
                </a:lnTo>
                <a:lnTo>
                  <a:pt x="564728" y="762109"/>
                </a:lnTo>
                <a:lnTo>
                  <a:pt x="564242" y="718279"/>
                </a:lnTo>
                <a:lnTo>
                  <a:pt x="564230" y="668341"/>
                </a:lnTo>
                <a:lnTo>
                  <a:pt x="564372" y="630589"/>
                </a:lnTo>
                <a:lnTo>
                  <a:pt x="564483" y="586759"/>
                </a:lnTo>
                <a:lnTo>
                  <a:pt x="564564" y="408879"/>
                </a:lnTo>
                <a:lnTo>
                  <a:pt x="563103" y="392705"/>
                </a:lnTo>
                <a:lnTo>
                  <a:pt x="540085" y="352659"/>
                </a:lnTo>
                <a:lnTo>
                  <a:pt x="497992" y="331230"/>
                </a:lnTo>
                <a:lnTo>
                  <a:pt x="475037" y="330410"/>
                </a:lnTo>
                <a:lnTo>
                  <a:pt x="938155" y="330410"/>
                </a:lnTo>
                <a:lnTo>
                  <a:pt x="941027" y="338253"/>
                </a:lnTo>
                <a:lnTo>
                  <a:pt x="952891" y="384372"/>
                </a:lnTo>
                <a:lnTo>
                  <a:pt x="960187" y="432147"/>
                </a:lnTo>
                <a:lnTo>
                  <a:pt x="962673" y="481336"/>
                </a:lnTo>
                <a:lnTo>
                  <a:pt x="960151" y="530482"/>
                </a:lnTo>
                <a:lnTo>
                  <a:pt x="952880" y="578093"/>
                </a:lnTo>
                <a:lnTo>
                  <a:pt x="941059" y="624154"/>
                </a:lnTo>
                <a:lnTo>
                  <a:pt x="924934" y="668341"/>
                </a:lnTo>
                <a:lnTo>
                  <a:pt x="904740" y="710407"/>
                </a:lnTo>
                <a:lnTo>
                  <a:pt x="880711" y="750107"/>
                </a:lnTo>
                <a:lnTo>
                  <a:pt x="853080" y="787193"/>
                </a:lnTo>
                <a:lnTo>
                  <a:pt x="822082" y="821419"/>
                </a:lnTo>
                <a:lnTo>
                  <a:pt x="798446" y="842971"/>
                </a:lnTo>
                <a:close/>
              </a:path>
            </a:pathLst>
          </a:custGeom>
          <a:solidFill>
            <a:srgbClr val="246D8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64851" y="7072190"/>
            <a:ext cx="1190624" cy="114299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99575" y="1118616"/>
            <a:ext cx="9003791" cy="11856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50" b="1" i="0">
                <a:solidFill>
                  <a:srgbClr val="0038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784463" y="3392123"/>
            <a:ext cx="6899909" cy="60744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38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50" b="1" i="0">
                <a:solidFill>
                  <a:srgbClr val="0038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08944" y="265078"/>
            <a:ext cx="7136130" cy="9994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50" b="1" i="0">
                <a:solidFill>
                  <a:srgbClr val="0038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31300" y="1785655"/>
            <a:ext cx="8188959" cy="3322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387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10" Type="http://schemas.openxmlformats.org/officeDocument/2006/relationships/image" Target="../media/image19.png"/><Relationship Id="rId4" Type="http://schemas.openxmlformats.org/officeDocument/2006/relationships/image" Target="../media/image30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6.png"/><Relationship Id="rId7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58153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819922" cy="1028699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2689" y="4033341"/>
            <a:ext cx="4762499" cy="31051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36735" y="2523744"/>
            <a:ext cx="7485887" cy="35143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478526" y="5314329"/>
            <a:ext cx="8346440" cy="12503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0" spc="-440" dirty="0">
                <a:solidFill>
                  <a:srgbClr val="003870"/>
                </a:solidFill>
                <a:latin typeface="Arial Black"/>
                <a:cs typeface="Arial Black"/>
              </a:rPr>
              <a:t>Q4</a:t>
            </a:r>
            <a:r>
              <a:rPr sz="8000" spc="-370" dirty="0">
                <a:solidFill>
                  <a:srgbClr val="003870"/>
                </a:solidFill>
                <a:latin typeface="Arial Black"/>
                <a:cs typeface="Arial Black"/>
              </a:rPr>
              <a:t> </a:t>
            </a:r>
            <a:r>
              <a:rPr sz="8000" spc="-715" dirty="0">
                <a:solidFill>
                  <a:srgbClr val="003870"/>
                </a:solidFill>
                <a:latin typeface="Arial Black"/>
                <a:cs typeface="Arial Black"/>
              </a:rPr>
              <a:t>CEO</a:t>
            </a:r>
            <a:r>
              <a:rPr sz="8000" spc="-365" dirty="0">
                <a:solidFill>
                  <a:srgbClr val="003870"/>
                </a:solidFill>
                <a:latin typeface="Arial Black"/>
                <a:cs typeface="Arial Black"/>
              </a:rPr>
              <a:t> </a:t>
            </a:r>
            <a:r>
              <a:rPr sz="8000" spc="-605" dirty="0">
                <a:solidFill>
                  <a:srgbClr val="003870"/>
                </a:solidFill>
                <a:latin typeface="Arial Black"/>
                <a:cs typeface="Arial Black"/>
              </a:rPr>
              <a:t>REPORT</a:t>
            </a:r>
            <a:endParaRPr sz="80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85517" y="7203579"/>
            <a:ext cx="6379845" cy="2343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8400"/>
              </a:lnSpc>
              <a:spcBef>
                <a:spcPts val="95"/>
              </a:spcBef>
            </a:pPr>
            <a:r>
              <a:rPr sz="3200" spc="-170" dirty="0">
                <a:solidFill>
                  <a:srgbClr val="003870"/>
                </a:solidFill>
                <a:latin typeface="Arial Black"/>
                <a:cs typeface="Arial Black"/>
              </a:rPr>
              <a:t>NHA</a:t>
            </a:r>
            <a:r>
              <a:rPr sz="3200" spc="-120" dirty="0">
                <a:solidFill>
                  <a:srgbClr val="003870"/>
                </a:solidFill>
                <a:latin typeface="Arial Black"/>
                <a:cs typeface="Arial Black"/>
              </a:rPr>
              <a:t> </a:t>
            </a:r>
            <a:r>
              <a:rPr sz="3200" spc="-225" dirty="0">
                <a:solidFill>
                  <a:srgbClr val="003870"/>
                </a:solidFill>
                <a:latin typeface="Arial Black"/>
                <a:cs typeface="Arial Black"/>
              </a:rPr>
              <a:t>Board</a:t>
            </a:r>
            <a:r>
              <a:rPr sz="3200" spc="-120" dirty="0">
                <a:solidFill>
                  <a:srgbClr val="003870"/>
                </a:solidFill>
                <a:latin typeface="Arial Black"/>
                <a:cs typeface="Arial Black"/>
              </a:rPr>
              <a:t> </a:t>
            </a:r>
            <a:r>
              <a:rPr sz="3200" spc="-90" dirty="0">
                <a:solidFill>
                  <a:srgbClr val="003870"/>
                </a:solidFill>
                <a:latin typeface="Arial Black"/>
                <a:cs typeface="Arial Black"/>
              </a:rPr>
              <a:t>of</a:t>
            </a:r>
            <a:r>
              <a:rPr sz="3200" spc="-120" dirty="0">
                <a:solidFill>
                  <a:srgbClr val="003870"/>
                </a:solidFill>
                <a:latin typeface="Arial Black"/>
                <a:cs typeface="Arial Black"/>
              </a:rPr>
              <a:t> </a:t>
            </a:r>
            <a:r>
              <a:rPr sz="3200" spc="-240" dirty="0">
                <a:solidFill>
                  <a:srgbClr val="003870"/>
                </a:solidFill>
                <a:latin typeface="Arial Black"/>
                <a:cs typeface="Arial Black"/>
              </a:rPr>
              <a:t>Directors</a:t>
            </a:r>
            <a:r>
              <a:rPr sz="3200" spc="-114" dirty="0">
                <a:solidFill>
                  <a:srgbClr val="003870"/>
                </a:solidFill>
                <a:latin typeface="Arial Black"/>
                <a:cs typeface="Arial Black"/>
              </a:rPr>
              <a:t> </a:t>
            </a:r>
            <a:r>
              <a:rPr sz="3200" spc="-275" dirty="0">
                <a:solidFill>
                  <a:srgbClr val="003870"/>
                </a:solidFill>
                <a:latin typeface="Arial Black"/>
                <a:cs typeface="Arial Black"/>
              </a:rPr>
              <a:t>Meeting </a:t>
            </a:r>
            <a:r>
              <a:rPr sz="3200" spc="-254" dirty="0">
                <a:solidFill>
                  <a:srgbClr val="003870"/>
                </a:solidFill>
                <a:latin typeface="Arial Black"/>
                <a:cs typeface="Arial Black"/>
              </a:rPr>
              <a:t>San</a:t>
            </a:r>
            <a:r>
              <a:rPr sz="3200" spc="-125" dirty="0">
                <a:solidFill>
                  <a:srgbClr val="003870"/>
                </a:solidFill>
                <a:latin typeface="Arial Black"/>
                <a:cs typeface="Arial Black"/>
              </a:rPr>
              <a:t> </a:t>
            </a:r>
            <a:r>
              <a:rPr sz="3200" spc="-204" dirty="0">
                <a:solidFill>
                  <a:srgbClr val="003870"/>
                </a:solidFill>
                <a:latin typeface="Arial Black"/>
                <a:cs typeface="Arial Black"/>
              </a:rPr>
              <a:t>Diego,</a:t>
            </a:r>
            <a:r>
              <a:rPr sz="3200" spc="-120" dirty="0">
                <a:solidFill>
                  <a:srgbClr val="003870"/>
                </a:solidFill>
                <a:latin typeface="Arial Black"/>
                <a:cs typeface="Arial Black"/>
              </a:rPr>
              <a:t> </a:t>
            </a:r>
            <a:r>
              <a:rPr sz="3200" spc="-25" dirty="0">
                <a:solidFill>
                  <a:srgbClr val="003870"/>
                </a:solidFill>
                <a:latin typeface="Arial Black"/>
                <a:cs typeface="Arial Black"/>
              </a:rPr>
              <a:t>CA</a:t>
            </a:r>
            <a:endParaRPr sz="3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245"/>
              </a:spcBef>
            </a:pPr>
            <a:r>
              <a:rPr sz="3200" spc="-305" dirty="0">
                <a:solidFill>
                  <a:srgbClr val="003870"/>
                </a:solidFill>
                <a:latin typeface="Arial Black"/>
                <a:cs typeface="Arial Black"/>
              </a:rPr>
              <a:t>December</a:t>
            </a:r>
            <a:r>
              <a:rPr sz="3200" spc="-125" dirty="0">
                <a:solidFill>
                  <a:srgbClr val="003870"/>
                </a:solidFill>
                <a:latin typeface="Arial Black"/>
                <a:cs typeface="Arial Black"/>
              </a:rPr>
              <a:t> </a:t>
            </a:r>
            <a:r>
              <a:rPr sz="3200" spc="-220" dirty="0">
                <a:solidFill>
                  <a:srgbClr val="003870"/>
                </a:solidFill>
                <a:latin typeface="Arial Black"/>
                <a:cs typeface="Arial Black"/>
              </a:rPr>
              <a:t>12,</a:t>
            </a:r>
            <a:r>
              <a:rPr sz="3200" spc="-125" dirty="0">
                <a:solidFill>
                  <a:srgbClr val="003870"/>
                </a:solidFill>
                <a:latin typeface="Arial Black"/>
                <a:cs typeface="Arial Black"/>
              </a:rPr>
              <a:t> </a:t>
            </a:r>
            <a:r>
              <a:rPr sz="3200" spc="-20" dirty="0">
                <a:solidFill>
                  <a:srgbClr val="003870"/>
                </a:solidFill>
                <a:latin typeface="Arial Black"/>
                <a:cs typeface="Arial Black"/>
              </a:rPr>
              <a:t>2023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82514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9444" y="3227788"/>
            <a:ext cx="3334570" cy="47542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61431" y="920496"/>
            <a:ext cx="12710159" cy="179527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14958" y="8081630"/>
            <a:ext cx="3243580" cy="114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7175">
              <a:lnSpc>
                <a:spcPct val="115199"/>
              </a:lnSpc>
              <a:spcBef>
                <a:spcPts val="100"/>
              </a:spcBef>
            </a:pPr>
            <a:r>
              <a:rPr sz="3200" b="1" spc="-65" dirty="0">
                <a:solidFill>
                  <a:srgbClr val="003870"/>
                </a:solidFill>
                <a:latin typeface="Arial"/>
                <a:cs typeface="Arial"/>
              </a:rPr>
              <a:t>Ellie</a:t>
            </a:r>
            <a:r>
              <a:rPr sz="3200" b="1" spc="-150" dirty="0">
                <a:solidFill>
                  <a:srgbClr val="00387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3870"/>
                </a:solidFill>
                <a:latin typeface="Arial"/>
                <a:cs typeface="Arial"/>
              </a:rPr>
              <a:t>Rubalow </a:t>
            </a:r>
            <a:r>
              <a:rPr sz="3200" b="1" spc="-75" dirty="0">
                <a:solidFill>
                  <a:srgbClr val="003870"/>
                </a:solidFill>
                <a:latin typeface="Arial"/>
                <a:cs typeface="Arial"/>
              </a:rPr>
              <a:t>Events</a:t>
            </a:r>
            <a:r>
              <a:rPr sz="3200" b="1" spc="-114" dirty="0">
                <a:solidFill>
                  <a:srgbClr val="003870"/>
                </a:solidFill>
                <a:latin typeface="Arial"/>
                <a:cs typeface="Arial"/>
              </a:rPr>
              <a:t> </a:t>
            </a:r>
            <a:r>
              <a:rPr sz="3200" b="1" spc="-55" dirty="0">
                <a:solidFill>
                  <a:srgbClr val="003870"/>
                </a:solidFill>
                <a:latin typeface="Arial"/>
                <a:cs typeface="Arial"/>
              </a:rPr>
              <a:t>Specialist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19367" y="8081630"/>
            <a:ext cx="8210550" cy="1711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14375">
              <a:lnSpc>
                <a:spcPct val="115199"/>
              </a:lnSpc>
              <a:spcBef>
                <a:spcPts val="100"/>
              </a:spcBef>
              <a:tabLst>
                <a:tab pos="4630420" algn="l"/>
                <a:tab pos="4916170" algn="l"/>
              </a:tabLst>
            </a:pPr>
            <a:r>
              <a:rPr sz="3200" b="1" spc="-50" dirty="0">
                <a:solidFill>
                  <a:srgbClr val="003870"/>
                </a:solidFill>
                <a:latin typeface="Arial"/>
                <a:cs typeface="Arial"/>
              </a:rPr>
              <a:t>Connor</a:t>
            </a:r>
            <a:r>
              <a:rPr sz="3200" b="1" spc="-125" dirty="0">
                <a:solidFill>
                  <a:srgbClr val="00387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3870"/>
                </a:solidFill>
                <a:latin typeface="Arial"/>
                <a:cs typeface="Arial"/>
              </a:rPr>
              <a:t>Nelson</a:t>
            </a:r>
            <a:r>
              <a:rPr sz="3200" b="1" dirty="0">
                <a:solidFill>
                  <a:srgbClr val="003870"/>
                </a:solidFill>
                <a:latin typeface="Arial"/>
                <a:cs typeface="Arial"/>
              </a:rPr>
              <a:t>		</a:t>
            </a:r>
            <a:r>
              <a:rPr sz="3200" b="1" spc="-35" dirty="0">
                <a:solidFill>
                  <a:srgbClr val="003870"/>
                </a:solidFill>
                <a:latin typeface="Arial"/>
                <a:cs typeface="Arial"/>
              </a:rPr>
              <a:t>Sydney</a:t>
            </a:r>
            <a:r>
              <a:rPr sz="3200" b="1" spc="-170" dirty="0">
                <a:solidFill>
                  <a:srgbClr val="00387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3870"/>
                </a:solidFill>
                <a:latin typeface="Arial"/>
                <a:cs typeface="Arial"/>
              </a:rPr>
              <a:t>Rovner Regulatory</a:t>
            </a:r>
            <a:r>
              <a:rPr sz="3200" b="1" spc="-140" dirty="0">
                <a:solidFill>
                  <a:srgbClr val="00387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870"/>
                </a:solidFill>
                <a:latin typeface="Arial"/>
                <a:cs typeface="Arial"/>
              </a:rPr>
              <a:t>and</a:t>
            </a:r>
            <a:r>
              <a:rPr sz="3200" b="1" spc="-140" dirty="0">
                <a:solidFill>
                  <a:srgbClr val="00387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3870"/>
                </a:solidFill>
                <a:latin typeface="Arial"/>
                <a:cs typeface="Arial"/>
              </a:rPr>
              <a:t>Market</a:t>
            </a:r>
            <a:r>
              <a:rPr sz="3200" b="1" dirty="0">
                <a:solidFill>
                  <a:srgbClr val="003870"/>
                </a:solidFill>
                <a:latin typeface="Arial"/>
                <a:cs typeface="Arial"/>
              </a:rPr>
              <a:t>	Program</a:t>
            </a:r>
            <a:r>
              <a:rPr sz="3200" b="1" spc="-80" dirty="0">
                <a:solidFill>
                  <a:srgbClr val="003870"/>
                </a:solidFill>
                <a:latin typeface="Arial"/>
                <a:cs typeface="Arial"/>
              </a:rPr>
              <a:t> </a:t>
            </a:r>
            <a:r>
              <a:rPr sz="3200" b="1" spc="-45" dirty="0">
                <a:solidFill>
                  <a:srgbClr val="003870"/>
                </a:solidFill>
                <a:latin typeface="Arial"/>
                <a:cs typeface="Arial"/>
              </a:rPr>
              <a:t>Assistant</a:t>
            </a:r>
            <a:endParaRPr sz="3200">
              <a:latin typeface="Arial"/>
              <a:cs typeface="Arial"/>
            </a:endParaRPr>
          </a:p>
          <a:p>
            <a:pPr marL="570230">
              <a:lnSpc>
                <a:spcPct val="100000"/>
              </a:lnSpc>
              <a:spcBef>
                <a:spcPts val="585"/>
              </a:spcBef>
            </a:pPr>
            <a:r>
              <a:rPr sz="3200" b="1" dirty="0">
                <a:solidFill>
                  <a:srgbClr val="003870"/>
                </a:solidFill>
                <a:latin typeface="Arial"/>
                <a:cs typeface="Arial"/>
              </a:rPr>
              <a:t>Affairs</a:t>
            </a:r>
            <a:r>
              <a:rPr sz="3200" b="1" spc="25" dirty="0">
                <a:solidFill>
                  <a:srgbClr val="00387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3870"/>
                </a:solidFill>
                <a:latin typeface="Arial"/>
                <a:cs typeface="Arial"/>
              </a:rPr>
              <a:t>Specialist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47138" y="3227788"/>
            <a:ext cx="3334569" cy="475424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566171" y="3227788"/>
            <a:ext cx="3334569" cy="47542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1285" y="3392123"/>
            <a:ext cx="2619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ADVOCATE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06725" y="4183490"/>
            <a:ext cx="584073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to</a:t>
            </a:r>
            <a:r>
              <a:rPr sz="2400" b="1" spc="-8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30" dirty="0">
                <a:solidFill>
                  <a:srgbClr val="131313"/>
                </a:solidFill>
                <a:latin typeface="Gill Sans MT"/>
                <a:cs typeface="Gill Sans MT"/>
              </a:rPr>
              <a:t>preserve,</a:t>
            </a:r>
            <a:r>
              <a:rPr sz="2400" b="1" spc="-8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enhance,</a:t>
            </a:r>
            <a:r>
              <a:rPr sz="2400" b="1" spc="-8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131313"/>
                </a:solidFill>
                <a:latin typeface="Gill Sans MT"/>
                <a:cs typeface="Gill Sans MT"/>
              </a:rPr>
              <a:t>and</a:t>
            </a:r>
            <a:r>
              <a:rPr sz="2400" b="1" spc="-8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131313"/>
                </a:solidFill>
                <a:latin typeface="Gill Sans MT"/>
                <a:cs typeface="Gill Sans MT"/>
              </a:rPr>
              <a:t>expand</a:t>
            </a:r>
            <a:r>
              <a:rPr sz="2400" b="1" spc="-8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the</a:t>
            </a:r>
            <a:r>
              <a:rPr sz="2400" b="1" spc="-8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25" dirty="0">
                <a:solidFill>
                  <a:srgbClr val="131313"/>
                </a:solidFill>
                <a:latin typeface="Gill Sans MT"/>
                <a:cs typeface="Gill Sans MT"/>
              </a:rPr>
              <a:t>use </a:t>
            </a:r>
            <a:r>
              <a:rPr sz="2400" b="1" dirty="0">
                <a:solidFill>
                  <a:srgbClr val="131313"/>
                </a:solidFill>
                <a:latin typeface="Gill Sans MT"/>
                <a:cs typeface="Gill Sans MT"/>
              </a:rPr>
              <a:t>of</a:t>
            </a:r>
            <a:r>
              <a:rPr sz="2400" b="1" spc="-6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waterpower</a:t>
            </a:r>
            <a:r>
              <a:rPr sz="2400" b="1" spc="-6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25" dirty="0">
                <a:solidFill>
                  <a:srgbClr val="131313"/>
                </a:solidFill>
                <a:latin typeface="Gill Sans MT"/>
                <a:cs typeface="Gill Sans MT"/>
              </a:rPr>
              <a:t>generation</a:t>
            </a:r>
            <a:r>
              <a:rPr sz="2400" b="1" spc="-6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to</a:t>
            </a:r>
            <a:r>
              <a:rPr sz="2400" b="1" spc="-6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131313"/>
                </a:solidFill>
                <a:latin typeface="Gill Sans MT"/>
                <a:cs typeface="Gill Sans MT"/>
              </a:rPr>
              <a:t>advance</a:t>
            </a:r>
            <a:r>
              <a:rPr sz="2400" b="1" spc="-6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50" dirty="0">
                <a:solidFill>
                  <a:srgbClr val="131313"/>
                </a:solidFill>
                <a:latin typeface="Gill Sans MT"/>
                <a:cs typeface="Gill Sans MT"/>
              </a:rPr>
              <a:t>a </a:t>
            </a:r>
            <a:r>
              <a:rPr sz="2400" b="1" spc="60" dirty="0">
                <a:solidFill>
                  <a:srgbClr val="131313"/>
                </a:solidFill>
                <a:latin typeface="Gill Sans MT"/>
                <a:cs typeface="Gill Sans MT"/>
              </a:rPr>
              <a:t>21st</a:t>
            </a:r>
            <a:r>
              <a:rPr sz="2400" b="1" spc="-9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35" dirty="0">
                <a:solidFill>
                  <a:srgbClr val="131313"/>
                </a:solidFill>
                <a:latin typeface="Gill Sans MT"/>
                <a:cs typeface="Gill Sans MT"/>
              </a:rPr>
              <a:t>century</a:t>
            </a:r>
            <a:r>
              <a:rPr sz="2400" b="1" spc="-9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131313"/>
                </a:solidFill>
                <a:latin typeface="Gill Sans MT"/>
                <a:cs typeface="Gill Sans MT"/>
              </a:rPr>
              <a:t>clean</a:t>
            </a:r>
            <a:r>
              <a:rPr sz="2400" b="1" spc="-9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131313"/>
                </a:solidFill>
                <a:latin typeface="Gill Sans MT"/>
                <a:cs typeface="Gill Sans MT"/>
              </a:rPr>
              <a:t>energy</a:t>
            </a:r>
            <a:r>
              <a:rPr sz="2400" b="1" spc="-9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grid.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6997" y="8069398"/>
            <a:ext cx="608838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400" b="1" spc="-105" dirty="0">
                <a:solidFill>
                  <a:srgbClr val="131313"/>
                </a:solidFill>
                <a:latin typeface="Gill Sans MT"/>
                <a:cs typeface="Gill Sans MT"/>
              </a:rPr>
              <a:t>member</a:t>
            </a:r>
            <a:r>
              <a:rPr sz="2400" b="1" spc="-4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organizations</a:t>
            </a:r>
            <a:r>
              <a:rPr sz="2400" b="1" spc="-4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131313"/>
                </a:solidFill>
                <a:latin typeface="Gill Sans MT"/>
                <a:cs typeface="Gill Sans MT"/>
              </a:rPr>
              <a:t>and</a:t>
            </a:r>
            <a:r>
              <a:rPr sz="2400" b="1" spc="-4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60" dirty="0">
                <a:solidFill>
                  <a:srgbClr val="131313"/>
                </a:solidFill>
                <a:latin typeface="Gill Sans MT"/>
                <a:cs typeface="Gill Sans MT"/>
              </a:rPr>
              <a:t>their</a:t>
            </a:r>
            <a:r>
              <a:rPr sz="2400" b="1" spc="-4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employees </a:t>
            </a:r>
            <a:r>
              <a:rPr sz="2400" b="1" dirty="0">
                <a:solidFill>
                  <a:srgbClr val="131313"/>
                </a:solidFill>
                <a:latin typeface="Gill Sans MT"/>
                <a:cs typeface="Gill Sans MT"/>
              </a:rPr>
              <a:t>with</a:t>
            </a:r>
            <a:r>
              <a:rPr sz="2400" b="1" spc="-1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60" dirty="0">
                <a:solidFill>
                  <a:srgbClr val="131313"/>
                </a:solidFill>
                <a:latin typeface="Gill Sans MT"/>
                <a:cs typeface="Gill Sans MT"/>
              </a:rPr>
              <a:t>other</a:t>
            </a: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 waterpower</a:t>
            </a:r>
            <a:r>
              <a:rPr sz="2400" b="1" spc="-1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131313"/>
                </a:solidFill>
                <a:latin typeface="Gill Sans MT"/>
                <a:cs typeface="Gill Sans MT"/>
              </a:rPr>
              <a:t>professionals</a:t>
            </a: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25" dirty="0">
                <a:solidFill>
                  <a:srgbClr val="131313"/>
                </a:solidFill>
                <a:latin typeface="Gill Sans MT"/>
                <a:cs typeface="Gill Sans MT"/>
              </a:rPr>
              <a:t>to </a:t>
            </a:r>
            <a:r>
              <a:rPr sz="2400" b="1" dirty="0">
                <a:solidFill>
                  <a:srgbClr val="131313"/>
                </a:solidFill>
                <a:latin typeface="Gill Sans MT"/>
                <a:cs typeface="Gill Sans MT"/>
              </a:rPr>
              <a:t>build</a:t>
            </a:r>
            <a:r>
              <a:rPr sz="2400" b="1" spc="-7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relationships,</a:t>
            </a:r>
            <a:r>
              <a:rPr sz="2400" b="1" spc="-7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dirty="0">
                <a:solidFill>
                  <a:srgbClr val="131313"/>
                </a:solidFill>
                <a:latin typeface="Gill Sans MT"/>
                <a:cs typeface="Gill Sans MT"/>
              </a:rPr>
              <a:t>exchange</a:t>
            </a:r>
            <a:r>
              <a:rPr sz="2400" b="1" spc="-7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knowledge, </a:t>
            </a:r>
            <a:r>
              <a:rPr sz="2400" b="1" dirty="0">
                <a:solidFill>
                  <a:srgbClr val="131313"/>
                </a:solidFill>
                <a:latin typeface="Gill Sans MT"/>
                <a:cs typeface="Gill Sans MT"/>
              </a:rPr>
              <a:t>and</a:t>
            </a:r>
            <a:r>
              <a:rPr sz="2400" b="1" spc="-2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20" dirty="0">
                <a:solidFill>
                  <a:srgbClr val="131313"/>
                </a:solidFill>
                <a:latin typeface="Gill Sans MT"/>
                <a:cs typeface="Gill Sans MT"/>
              </a:rPr>
              <a:t>facilitate</a:t>
            </a:r>
            <a:r>
              <a:rPr sz="2400" b="1" spc="-2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b="1" spc="-10" dirty="0">
                <a:solidFill>
                  <a:srgbClr val="131313"/>
                </a:solidFill>
                <a:latin typeface="Gill Sans MT"/>
                <a:cs typeface="Gill Sans MT"/>
              </a:rPr>
              <a:t>business.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71557" y="7344490"/>
            <a:ext cx="22485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40" dirty="0">
                <a:solidFill>
                  <a:srgbClr val="003870"/>
                </a:solidFill>
                <a:latin typeface="Arial"/>
                <a:cs typeface="Arial"/>
              </a:rPr>
              <a:t>CONNECT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682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INFORM</a:t>
            </a:r>
          </a:p>
          <a:p>
            <a:pPr marL="12700" marR="5080">
              <a:lnSpc>
                <a:spcPct val="125000"/>
              </a:lnSpc>
              <a:spcBef>
                <a:spcPts val="1910"/>
              </a:spcBef>
            </a:pPr>
            <a:r>
              <a:rPr sz="2400" spc="-60" dirty="0">
                <a:solidFill>
                  <a:srgbClr val="131313"/>
                </a:solidFill>
                <a:latin typeface="Gill Sans MT"/>
                <a:cs typeface="Gill Sans MT"/>
              </a:rPr>
              <a:t>members,</a:t>
            </a:r>
            <a:r>
              <a:rPr sz="2400" spc="-11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the</a:t>
            </a:r>
            <a:r>
              <a:rPr sz="2400" spc="-12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industry,</a:t>
            </a:r>
            <a:r>
              <a:rPr sz="2400" spc="-114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policy</a:t>
            </a:r>
            <a:r>
              <a:rPr sz="2400" spc="-114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40" dirty="0">
                <a:solidFill>
                  <a:srgbClr val="131313"/>
                </a:solidFill>
                <a:latin typeface="Gill Sans MT"/>
                <a:cs typeface="Gill Sans MT"/>
              </a:rPr>
              <a:t>makers,</a:t>
            </a:r>
            <a:r>
              <a:rPr sz="2400" spc="-114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131313"/>
                </a:solidFill>
                <a:latin typeface="Gill Sans MT"/>
                <a:cs typeface="Gill Sans MT"/>
              </a:rPr>
              <a:t>and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stakeholders</a:t>
            </a:r>
            <a:r>
              <a:rPr sz="2400" spc="-7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about</a:t>
            </a:r>
            <a:r>
              <a:rPr sz="2400" spc="-7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60" dirty="0">
                <a:solidFill>
                  <a:srgbClr val="131313"/>
                </a:solidFill>
                <a:latin typeface="Gill Sans MT"/>
                <a:cs typeface="Gill Sans MT"/>
              </a:rPr>
              <a:t>timely</a:t>
            </a:r>
            <a:r>
              <a:rPr sz="2400" spc="-7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industry-</a:t>
            </a:r>
            <a:r>
              <a:rPr sz="2400" spc="-35" dirty="0">
                <a:solidFill>
                  <a:srgbClr val="131313"/>
                </a:solidFill>
                <a:latin typeface="Gill Sans MT"/>
                <a:cs typeface="Gill Sans MT"/>
              </a:rPr>
              <a:t>related</a:t>
            </a:r>
            <a:r>
              <a:rPr sz="2400" spc="-7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policy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and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131313"/>
                </a:solidFill>
                <a:latin typeface="Gill Sans MT"/>
                <a:cs typeface="Gill Sans MT"/>
              </a:rPr>
              <a:t>technical</a:t>
            </a:r>
            <a:r>
              <a:rPr sz="2400" spc="-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20" dirty="0">
                <a:solidFill>
                  <a:srgbClr val="131313"/>
                </a:solidFill>
                <a:latin typeface="Gill Sans MT"/>
                <a:cs typeface="Gill Sans MT"/>
              </a:rPr>
              <a:t>developments</a:t>
            </a:r>
            <a:r>
              <a:rPr sz="2400" spc="-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and</a:t>
            </a:r>
            <a:r>
              <a:rPr sz="2400" spc="-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how</a:t>
            </a:r>
            <a:r>
              <a:rPr sz="2400" spc="-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those </a:t>
            </a:r>
            <a:r>
              <a:rPr sz="2400" spc="-20" dirty="0">
                <a:solidFill>
                  <a:srgbClr val="131313"/>
                </a:solidFill>
                <a:latin typeface="Gill Sans MT"/>
                <a:cs typeface="Gill Sans MT"/>
              </a:rPr>
              <a:t>developments</a:t>
            </a:r>
            <a:r>
              <a:rPr sz="2400" spc="-4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will</a:t>
            </a:r>
            <a:r>
              <a:rPr sz="2400" spc="-3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affect</a:t>
            </a:r>
            <a:r>
              <a:rPr sz="2400" spc="-3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the</a:t>
            </a:r>
            <a:r>
              <a:rPr sz="2400" spc="-3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industry;</a:t>
            </a:r>
            <a:r>
              <a:rPr sz="2400" spc="-3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and</a:t>
            </a:r>
            <a:r>
              <a:rPr sz="2400" spc="-3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131313"/>
                </a:solidFill>
                <a:latin typeface="Gill Sans MT"/>
                <a:cs typeface="Gill Sans MT"/>
              </a:rPr>
              <a:t>the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many</a:t>
            </a:r>
            <a:r>
              <a:rPr sz="2400" spc="-4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public</a:t>
            </a:r>
            <a:r>
              <a:rPr sz="2400" spc="-4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benefits</a:t>
            </a:r>
            <a:r>
              <a:rPr sz="2400" spc="-4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provided</a:t>
            </a:r>
            <a:r>
              <a:rPr sz="2400" spc="-4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by</a:t>
            </a:r>
            <a:r>
              <a:rPr sz="2400" spc="-4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waterpower.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32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Gill Sans MT"/>
              <a:cs typeface="Gill Sans MT"/>
            </a:endParaRPr>
          </a:p>
          <a:p>
            <a:pPr marL="1226820">
              <a:lnSpc>
                <a:spcPct val="100000"/>
              </a:lnSpc>
            </a:pPr>
            <a:r>
              <a:rPr spc="-10" dirty="0"/>
              <a:t>IMPLEMENT</a:t>
            </a:r>
          </a:p>
          <a:p>
            <a:pPr marL="12700" marR="127000">
              <a:lnSpc>
                <a:spcPct val="125000"/>
              </a:lnSpc>
              <a:spcBef>
                <a:spcPts val="1390"/>
              </a:spcBef>
            </a:pPr>
            <a:r>
              <a:rPr sz="2400" spc="-40" dirty="0">
                <a:solidFill>
                  <a:srgbClr val="131313"/>
                </a:solidFill>
                <a:latin typeface="Gill Sans MT"/>
                <a:cs typeface="Gill Sans MT"/>
              </a:rPr>
              <a:t>internal</a:t>
            </a:r>
            <a:r>
              <a:rPr sz="2400" spc="-10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35" dirty="0">
                <a:solidFill>
                  <a:srgbClr val="131313"/>
                </a:solidFill>
                <a:latin typeface="Gill Sans MT"/>
                <a:cs typeface="Gill Sans MT"/>
              </a:rPr>
              <a:t>operational</a:t>
            </a:r>
            <a:r>
              <a:rPr sz="2400" spc="-10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20" dirty="0">
                <a:solidFill>
                  <a:srgbClr val="131313"/>
                </a:solidFill>
                <a:latin typeface="Gill Sans MT"/>
                <a:cs typeface="Gill Sans MT"/>
              </a:rPr>
              <a:t>practices</a:t>
            </a:r>
            <a:r>
              <a:rPr sz="2400" spc="-10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for</a:t>
            </a:r>
            <a:r>
              <a:rPr sz="2400" spc="-10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the</a:t>
            </a:r>
            <a:r>
              <a:rPr sz="2400" spc="-10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association </a:t>
            </a:r>
            <a:r>
              <a:rPr sz="2400" spc="-20" dirty="0">
                <a:solidFill>
                  <a:srgbClr val="131313"/>
                </a:solidFill>
                <a:latin typeface="Gill Sans MT"/>
                <a:cs typeface="Gill Sans MT"/>
              </a:rPr>
              <a:t>that</a:t>
            </a:r>
            <a:r>
              <a:rPr sz="2400" spc="-6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will</a:t>
            </a:r>
            <a:r>
              <a:rPr sz="2400" spc="-5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ensure</a:t>
            </a:r>
            <a:r>
              <a:rPr sz="2400" spc="-5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131313"/>
                </a:solidFill>
                <a:latin typeface="Gill Sans MT"/>
                <a:cs typeface="Gill Sans MT"/>
              </a:rPr>
              <a:t>a</a:t>
            </a:r>
            <a:r>
              <a:rPr sz="2400" spc="-5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65" dirty="0">
                <a:solidFill>
                  <a:srgbClr val="131313"/>
                </a:solidFill>
                <a:latin typeface="Gill Sans MT"/>
                <a:cs typeface="Gill Sans MT"/>
              </a:rPr>
              <a:t>high-</a:t>
            </a:r>
            <a:r>
              <a:rPr sz="2400" spc="-35" dirty="0">
                <a:solidFill>
                  <a:srgbClr val="131313"/>
                </a:solidFill>
                <a:latin typeface="Gill Sans MT"/>
                <a:cs typeface="Gill Sans MT"/>
              </a:rPr>
              <a:t>performing,</a:t>
            </a:r>
            <a:r>
              <a:rPr sz="2400" spc="-5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131313"/>
                </a:solidFill>
                <a:latin typeface="Gill Sans MT"/>
                <a:cs typeface="Gill Sans MT"/>
              </a:rPr>
              <a:t>effective organization.</a:t>
            </a:r>
            <a:endParaRPr sz="24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3301712"/>
              <a:ext cx="7927340" cy="6985634"/>
            </a:xfrm>
            <a:custGeom>
              <a:avLst/>
              <a:gdLst/>
              <a:ahLst/>
              <a:cxnLst/>
              <a:rect l="l" t="t" r="r" b="b"/>
              <a:pathLst>
                <a:path w="7927340" h="6985634">
                  <a:moveTo>
                    <a:pt x="3427091" y="12699"/>
                  </a:moveTo>
                  <a:lnTo>
                    <a:pt x="2963132" y="12699"/>
                  </a:lnTo>
                  <a:lnTo>
                    <a:pt x="3009305" y="0"/>
                  </a:lnTo>
                  <a:lnTo>
                    <a:pt x="3380918" y="0"/>
                  </a:lnTo>
                  <a:lnTo>
                    <a:pt x="3427091" y="12699"/>
                  </a:lnTo>
                  <a:close/>
                </a:path>
                <a:path w="7927340" h="6985634">
                  <a:moveTo>
                    <a:pt x="3610609" y="25399"/>
                  </a:moveTo>
                  <a:lnTo>
                    <a:pt x="2779615" y="25399"/>
                  </a:lnTo>
                  <a:lnTo>
                    <a:pt x="2825314" y="12699"/>
                  </a:lnTo>
                  <a:lnTo>
                    <a:pt x="3564910" y="12699"/>
                  </a:lnTo>
                  <a:lnTo>
                    <a:pt x="3610609" y="25399"/>
                  </a:lnTo>
                  <a:close/>
                </a:path>
                <a:path w="7927340" h="6985634">
                  <a:moveTo>
                    <a:pt x="3746955" y="38099"/>
                  </a:moveTo>
                  <a:lnTo>
                    <a:pt x="2643268" y="38099"/>
                  </a:lnTo>
                  <a:lnTo>
                    <a:pt x="2688590" y="25399"/>
                  </a:lnTo>
                  <a:lnTo>
                    <a:pt x="3701633" y="25399"/>
                  </a:lnTo>
                  <a:lnTo>
                    <a:pt x="3746955" y="38099"/>
                  </a:lnTo>
                  <a:close/>
                </a:path>
                <a:path w="7927340" h="6985634">
                  <a:moveTo>
                    <a:pt x="3837207" y="50799"/>
                  </a:moveTo>
                  <a:lnTo>
                    <a:pt x="2553016" y="50799"/>
                  </a:lnTo>
                  <a:lnTo>
                    <a:pt x="2598076" y="38099"/>
                  </a:lnTo>
                  <a:lnTo>
                    <a:pt x="3792147" y="38099"/>
                  </a:lnTo>
                  <a:lnTo>
                    <a:pt x="3837207" y="50799"/>
                  </a:lnTo>
                  <a:close/>
                </a:path>
                <a:path w="7927340" h="6985634">
                  <a:moveTo>
                    <a:pt x="3926923" y="63499"/>
                  </a:moveTo>
                  <a:lnTo>
                    <a:pt x="2463300" y="63499"/>
                  </a:lnTo>
                  <a:lnTo>
                    <a:pt x="2508090" y="50799"/>
                  </a:lnTo>
                  <a:lnTo>
                    <a:pt x="3882133" y="50799"/>
                  </a:lnTo>
                  <a:lnTo>
                    <a:pt x="3926923" y="63499"/>
                  </a:lnTo>
                  <a:close/>
                </a:path>
                <a:path w="7927340" h="6985634">
                  <a:moveTo>
                    <a:pt x="4060457" y="88899"/>
                  </a:moveTo>
                  <a:lnTo>
                    <a:pt x="2329766" y="88899"/>
                  </a:lnTo>
                  <a:lnTo>
                    <a:pt x="2418648" y="63499"/>
                  </a:lnTo>
                  <a:lnTo>
                    <a:pt x="3971575" y="63499"/>
                  </a:lnTo>
                  <a:lnTo>
                    <a:pt x="4060457" y="88899"/>
                  </a:lnTo>
                  <a:close/>
                </a:path>
                <a:path w="7927340" h="6985634">
                  <a:moveTo>
                    <a:pt x="4323574" y="152399"/>
                  </a:moveTo>
                  <a:lnTo>
                    <a:pt x="2066649" y="152399"/>
                  </a:lnTo>
                  <a:lnTo>
                    <a:pt x="2285541" y="88899"/>
                  </a:lnTo>
                  <a:lnTo>
                    <a:pt x="4104682" y="88899"/>
                  </a:lnTo>
                  <a:lnTo>
                    <a:pt x="4323574" y="152399"/>
                  </a:lnTo>
                  <a:close/>
                </a:path>
                <a:path w="7927340" h="6985634">
                  <a:moveTo>
                    <a:pt x="7592618" y="6985287"/>
                  </a:moveTo>
                  <a:lnTo>
                    <a:pt x="0" y="6985287"/>
                  </a:lnTo>
                  <a:lnTo>
                    <a:pt x="0" y="1337868"/>
                  </a:lnTo>
                  <a:lnTo>
                    <a:pt x="5471" y="1333499"/>
                  </a:lnTo>
                  <a:lnTo>
                    <a:pt x="37550" y="1295399"/>
                  </a:lnTo>
                  <a:lnTo>
                    <a:pt x="102503" y="1244599"/>
                  </a:lnTo>
                  <a:lnTo>
                    <a:pt x="135372" y="1206499"/>
                  </a:lnTo>
                  <a:lnTo>
                    <a:pt x="201887" y="1155699"/>
                  </a:lnTo>
                  <a:lnTo>
                    <a:pt x="235528" y="1117599"/>
                  </a:lnTo>
                  <a:lnTo>
                    <a:pt x="303567" y="1066799"/>
                  </a:lnTo>
                  <a:lnTo>
                    <a:pt x="337962" y="1028699"/>
                  </a:lnTo>
                  <a:lnTo>
                    <a:pt x="477988" y="927099"/>
                  </a:lnTo>
                  <a:lnTo>
                    <a:pt x="621834" y="825499"/>
                  </a:lnTo>
                  <a:lnTo>
                    <a:pt x="769369" y="723899"/>
                  </a:lnTo>
                  <a:lnTo>
                    <a:pt x="920461" y="622299"/>
                  </a:lnTo>
                  <a:lnTo>
                    <a:pt x="958774" y="609599"/>
                  </a:lnTo>
                  <a:lnTo>
                    <a:pt x="1036034" y="558799"/>
                  </a:lnTo>
                  <a:lnTo>
                    <a:pt x="1074978" y="546099"/>
                  </a:lnTo>
                  <a:lnTo>
                    <a:pt x="1153479" y="495299"/>
                  </a:lnTo>
                  <a:lnTo>
                    <a:pt x="1193034" y="482599"/>
                  </a:lnTo>
                  <a:lnTo>
                    <a:pt x="1232788" y="457199"/>
                  </a:lnTo>
                  <a:lnTo>
                    <a:pt x="1272740" y="444499"/>
                  </a:lnTo>
                  <a:lnTo>
                    <a:pt x="1312888" y="419099"/>
                  </a:lnTo>
                  <a:lnTo>
                    <a:pt x="1353229" y="406399"/>
                  </a:lnTo>
                  <a:lnTo>
                    <a:pt x="1393762" y="380999"/>
                  </a:lnTo>
                  <a:lnTo>
                    <a:pt x="1434484" y="368299"/>
                  </a:lnTo>
                  <a:lnTo>
                    <a:pt x="1475393" y="342899"/>
                  </a:lnTo>
                  <a:lnTo>
                    <a:pt x="1557766" y="317499"/>
                  </a:lnTo>
                  <a:lnTo>
                    <a:pt x="1599225" y="292099"/>
                  </a:lnTo>
                  <a:lnTo>
                    <a:pt x="1809167" y="228599"/>
                  </a:lnTo>
                  <a:lnTo>
                    <a:pt x="1851671" y="203199"/>
                  </a:lnTo>
                  <a:lnTo>
                    <a:pt x="2023332" y="152399"/>
                  </a:lnTo>
                  <a:lnTo>
                    <a:pt x="4366891" y="152399"/>
                  </a:lnTo>
                  <a:lnTo>
                    <a:pt x="4538553" y="203199"/>
                  </a:lnTo>
                  <a:lnTo>
                    <a:pt x="4581056" y="228599"/>
                  </a:lnTo>
                  <a:lnTo>
                    <a:pt x="4790998" y="292099"/>
                  </a:lnTo>
                  <a:lnTo>
                    <a:pt x="4832457" y="317499"/>
                  </a:lnTo>
                  <a:lnTo>
                    <a:pt x="4914830" y="342899"/>
                  </a:lnTo>
                  <a:lnTo>
                    <a:pt x="4955740" y="368299"/>
                  </a:lnTo>
                  <a:lnTo>
                    <a:pt x="4996462" y="380999"/>
                  </a:lnTo>
                  <a:lnTo>
                    <a:pt x="5036994" y="406399"/>
                  </a:lnTo>
                  <a:lnTo>
                    <a:pt x="5077335" y="419099"/>
                  </a:lnTo>
                  <a:lnTo>
                    <a:pt x="5117483" y="444499"/>
                  </a:lnTo>
                  <a:lnTo>
                    <a:pt x="5157435" y="457199"/>
                  </a:lnTo>
                  <a:lnTo>
                    <a:pt x="5197189" y="482599"/>
                  </a:lnTo>
                  <a:lnTo>
                    <a:pt x="5236744" y="495299"/>
                  </a:lnTo>
                  <a:lnTo>
                    <a:pt x="5315246" y="546099"/>
                  </a:lnTo>
                  <a:lnTo>
                    <a:pt x="5354189" y="558799"/>
                  </a:lnTo>
                  <a:lnTo>
                    <a:pt x="5431449" y="609599"/>
                  </a:lnTo>
                  <a:lnTo>
                    <a:pt x="5469763" y="622299"/>
                  </a:lnTo>
                  <a:lnTo>
                    <a:pt x="5620854" y="723899"/>
                  </a:lnTo>
                  <a:lnTo>
                    <a:pt x="5768389" y="825499"/>
                  </a:lnTo>
                  <a:lnTo>
                    <a:pt x="5912235" y="927099"/>
                  </a:lnTo>
                  <a:lnTo>
                    <a:pt x="6052262" y="1028699"/>
                  </a:lnTo>
                  <a:lnTo>
                    <a:pt x="6086656" y="1066799"/>
                  </a:lnTo>
                  <a:lnTo>
                    <a:pt x="6154695" y="1117599"/>
                  </a:lnTo>
                  <a:lnTo>
                    <a:pt x="6188336" y="1155699"/>
                  </a:lnTo>
                  <a:lnTo>
                    <a:pt x="6254851" y="1206499"/>
                  </a:lnTo>
                  <a:lnTo>
                    <a:pt x="6287720" y="1244599"/>
                  </a:lnTo>
                  <a:lnTo>
                    <a:pt x="6352673" y="1295399"/>
                  </a:lnTo>
                  <a:lnTo>
                    <a:pt x="6384752" y="1333499"/>
                  </a:lnTo>
                  <a:lnTo>
                    <a:pt x="6416564" y="1358899"/>
                  </a:lnTo>
                  <a:lnTo>
                    <a:pt x="6448106" y="1396999"/>
                  </a:lnTo>
                  <a:lnTo>
                    <a:pt x="6479377" y="1422399"/>
                  </a:lnTo>
                  <a:lnTo>
                    <a:pt x="6510374" y="1460499"/>
                  </a:lnTo>
                  <a:lnTo>
                    <a:pt x="6541095" y="1498599"/>
                  </a:lnTo>
                  <a:lnTo>
                    <a:pt x="6571538" y="1523999"/>
                  </a:lnTo>
                  <a:lnTo>
                    <a:pt x="6601701" y="1562099"/>
                  </a:lnTo>
                  <a:lnTo>
                    <a:pt x="6631583" y="1587499"/>
                  </a:lnTo>
                  <a:lnTo>
                    <a:pt x="6661181" y="1625599"/>
                  </a:lnTo>
                  <a:lnTo>
                    <a:pt x="6690492" y="1663699"/>
                  </a:lnTo>
                  <a:lnTo>
                    <a:pt x="6719516" y="1701799"/>
                  </a:lnTo>
                  <a:lnTo>
                    <a:pt x="6748249" y="1727199"/>
                  </a:lnTo>
                  <a:lnTo>
                    <a:pt x="6776691" y="1765299"/>
                  </a:lnTo>
                  <a:lnTo>
                    <a:pt x="6804838" y="1803399"/>
                  </a:lnTo>
                  <a:lnTo>
                    <a:pt x="6832689" y="1841499"/>
                  </a:lnTo>
                  <a:lnTo>
                    <a:pt x="6860241" y="1866899"/>
                  </a:lnTo>
                  <a:lnTo>
                    <a:pt x="6887493" y="1904999"/>
                  </a:lnTo>
                  <a:lnTo>
                    <a:pt x="6914443" y="1943099"/>
                  </a:lnTo>
                  <a:lnTo>
                    <a:pt x="6941088" y="1981199"/>
                  </a:lnTo>
                  <a:lnTo>
                    <a:pt x="6967427" y="2019299"/>
                  </a:lnTo>
                  <a:lnTo>
                    <a:pt x="6993457" y="2057399"/>
                  </a:lnTo>
                  <a:lnTo>
                    <a:pt x="7019176" y="2095499"/>
                  </a:lnTo>
                  <a:lnTo>
                    <a:pt x="7044583" y="2133599"/>
                  </a:lnTo>
                  <a:lnTo>
                    <a:pt x="7069675" y="2171699"/>
                  </a:lnTo>
                  <a:lnTo>
                    <a:pt x="7094450" y="2209799"/>
                  </a:lnTo>
                  <a:lnTo>
                    <a:pt x="7118906" y="2247899"/>
                  </a:lnTo>
                  <a:lnTo>
                    <a:pt x="7143041" y="2285999"/>
                  </a:lnTo>
                  <a:lnTo>
                    <a:pt x="7166854" y="2324099"/>
                  </a:lnTo>
                  <a:lnTo>
                    <a:pt x="7190341" y="2362199"/>
                  </a:lnTo>
                  <a:lnTo>
                    <a:pt x="7213501" y="2400299"/>
                  </a:lnTo>
                  <a:lnTo>
                    <a:pt x="7236332" y="2438399"/>
                  </a:lnTo>
                  <a:lnTo>
                    <a:pt x="7258832" y="2489199"/>
                  </a:lnTo>
                  <a:lnTo>
                    <a:pt x="7280998" y="2527299"/>
                  </a:lnTo>
                  <a:lnTo>
                    <a:pt x="7302830" y="2565399"/>
                  </a:lnTo>
                  <a:lnTo>
                    <a:pt x="7324323" y="2603499"/>
                  </a:lnTo>
                  <a:lnTo>
                    <a:pt x="7345478" y="2641599"/>
                  </a:lnTo>
                  <a:lnTo>
                    <a:pt x="7366291" y="2692399"/>
                  </a:lnTo>
                  <a:lnTo>
                    <a:pt x="7386760" y="2730499"/>
                  </a:lnTo>
                  <a:lnTo>
                    <a:pt x="7406884" y="2768599"/>
                  </a:lnTo>
                  <a:lnTo>
                    <a:pt x="7426660" y="2819399"/>
                  </a:lnTo>
                  <a:lnTo>
                    <a:pt x="7446087" y="2857499"/>
                  </a:lnTo>
                  <a:lnTo>
                    <a:pt x="7465162" y="2895599"/>
                  </a:lnTo>
                  <a:lnTo>
                    <a:pt x="7483882" y="2946399"/>
                  </a:lnTo>
                  <a:lnTo>
                    <a:pt x="7502248" y="2984499"/>
                  </a:lnTo>
                  <a:lnTo>
                    <a:pt x="7520255" y="3022599"/>
                  </a:lnTo>
                  <a:lnTo>
                    <a:pt x="7537902" y="3073399"/>
                  </a:lnTo>
                  <a:lnTo>
                    <a:pt x="7555187" y="3111499"/>
                  </a:lnTo>
                  <a:lnTo>
                    <a:pt x="7572108" y="3162299"/>
                  </a:lnTo>
                  <a:lnTo>
                    <a:pt x="7588663" y="3200399"/>
                  </a:lnTo>
                  <a:lnTo>
                    <a:pt x="7604850" y="3238499"/>
                  </a:lnTo>
                  <a:lnTo>
                    <a:pt x="7620667" y="3289299"/>
                  </a:lnTo>
                  <a:lnTo>
                    <a:pt x="7636111" y="3327399"/>
                  </a:lnTo>
                  <a:lnTo>
                    <a:pt x="7651181" y="3378199"/>
                  </a:lnTo>
                  <a:lnTo>
                    <a:pt x="7665874" y="3428999"/>
                  </a:lnTo>
                  <a:lnTo>
                    <a:pt x="7680189" y="3467099"/>
                  </a:lnTo>
                  <a:lnTo>
                    <a:pt x="7694124" y="3517899"/>
                  </a:lnTo>
                  <a:lnTo>
                    <a:pt x="7707676" y="3555999"/>
                  </a:lnTo>
                  <a:lnTo>
                    <a:pt x="7720843" y="3606799"/>
                  </a:lnTo>
                  <a:lnTo>
                    <a:pt x="7733624" y="3644899"/>
                  </a:lnTo>
                  <a:lnTo>
                    <a:pt x="7746016" y="3695699"/>
                  </a:lnTo>
                  <a:lnTo>
                    <a:pt x="7758017" y="3746499"/>
                  </a:lnTo>
                  <a:lnTo>
                    <a:pt x="7769625" y="3784599"/>
                  </a:lnTo>
                  <a:lnTo>
                    <a:pt x="7780838" y="3835399"/>
                  </a:lnTo>
                  <a:lnTo>
                    <a:pt x="7791655" y="3886199"/>
                  </a:lnTo>
                  <a:lnTo>
                    <a:pt x="7802072" y="3924299"/>
                  </a:lnTo>
                  <a:lnTo>
                    <a:pt x="7812089" y="3975099"/>
                  </a:lnTo>
                  <a:lnTo>
                    <a:pt x="7821702" y="4025899"/>
                  </a:lnTo>
                  <a:lnTo>
                    <a:pt x="7830910" y="4063999"/>
                  </a:lnTo>
                  <a:lnTo>
                    <a:pt x="7839711" y="4114799"/>
                  </a:lnTo>
                  <a:lnTo>
                    <a:pt x="7848102" y="4165599"/>
                  </a:lnTo>
                  <a:lnTo>
                    <a:pt x="7856083" y="4216399"/>
                  </a:lnTo>
                  <a:lnTo>
                    <a:pt x="7863649" y="4254499"/>
                  </a:lnTo>
                  <a:lnTo>
                    <a:pt x="7870801" y="4305299"/>
                  </a:lnTo>
                  <a:lnTo>
                    <a:pt x="7877535" y="4356099"/>
                  </a:lnTo>
                  <a:lnTo>
                    <a:pt x="7883849" y="4406899"/>
                  </a:lnTo>
                  <a:lnTo>
                    <a:pt x="7889742" y="4457699"/>
                  </a:lnTo>
                  <a:lnTo>
                    <a:pt x="7895211" y="4495799"/>
                  </a:lnTo>
                  <a:lnTo>
                    <a:pt x="7900254" y="4546599"/>
                  </a:lnTo>
                  <a:lnTo>
                    <a:pt x="7904870" y="4597399"/>
                  </a:lnTo>
                  <a:lnTo>
                    <a:pt x="7909055" y="4648199"/>
                  </a:lnTo>
                  <a:lnTo>
                    <a:pt x="7912809" y="4698999"/>
                  </a:lnTo>
                  <a:lnTo>
                    <a:pt x="7916129" y="4749799"/>
                  </a:lnTo>
                  <a:lnTo>
                    <a:pt x="7919013" y="4800599"/>
                  </a:lnTo>
                  <a:lnTo>
                    <a:pt x="7921459" y="4851399"/>
                  </a:lnTo>
                  <a:lnTo>
                    <a:pt x="7923465" y="4902199"/>
                  </a:lnTo>
                  <a:lnTo>
                    <a:pt x="7925029" y="4940299"/>
                  </a:lnTo>
                  <a:lnTo>
                    <a:pt x="7926148" y="4991099"/>
                  </a:lnTo>
                  <a:lnTo>
                    <a:pt x="7926821" y="5041899"/>
                  </a:lnTo>
                  <a:lnTo>
                    <a:pt x="7927046" y="5092699"/>
                  </a:lnTo>
                  <a:lnTo>
                    <a:pt x="7926821" y="5143499"/>
                  </a:lnTo>
                  <a:lnTo>
                    <a:pt x="7926148" y="5194299"/>
                  </a:lnTo>
                  <a:lnTo>
                    <a:pt x="7925029" y="5245099"/>
                  </a:lnTo>
                  <a:lnTo>
                    <a:pt x="7923465" y="5295899"/>
                  </a:lnTo>
                  <a:lnTo>
                    <a:pt x="7921459" y="5346699"/>
                  </a:lnTo>
                  <a:lnTo>
                    <a:pt x="7919013" y="5397499"/>
                  </a:lnTo>
                  <a:lnTo>
                    <a:pt x="7916129" y="5448299"/>
                  </a:lnTo>
                  <a:lnTo>
                    <a:pt x="7912809" y="5499099"/>
                  </a:lnTo>
                  <a:lnTo>
                    <a:pt x="7909055" y="5549899"/>
                  </a:lnTo>
                  <a:lnTo>
                    <a:pt x="7904870" y="5587999"/>
                  </a:lnTo>
                  <a:lnTo>
                    <a:pt x="7900254" y="5638799"/>
                  </a:lnTo>
                  <a:lnTo>
                    <a:pt x="7895211" y="5689599"/>
                  </a:lnTo>
                  <a:lnTo>
                    <a:pt x="7889742" y="5740399"/>
                  </a:lnTo>
                  <a:lnTo>
                    <a:pt x="7883849" y="5791199"/>
                  </a:lnTo>
                  <a:lnTo>
                    <a:pt x="7877535" y="5841999"/>
                  </a:lnTo>
                  <a:lnTo>
                    <a:pt x="7870801" y="5880099"/>
                  </a:lnTo>
                  <a:lnTo>
                    <a:pt x="7863649" y="5930899"/>
                  </a:lnTo>
                  <a:lnTo>
                    <a:pt x="7856083" y="5981699"/>
                  </a:lnTo>
                  <a:lnTo>
                    <a:pt x="7848102" y="6032499"/>
                  </a:lnTo>
                  <a:lnTo>
                    <a:pt x="7839711" y="6070599"/>
                  </a:lnTo>
                  <a:lnTo>
                    <a:pt x="7830910" y="6121399"/>
                  </a:lnTo>
                  <a:lnTo>
                    <a:pt x="7821702" y="6172199"/>
                  </a:lnTo>
                  <a:lnTo>
                    <a:pt x="7812089" y="6222999"/>
                  </a:lnTo>
                  <a:lnTo>
                    <a:pt x="7802072" y="6261099"/>
                  </a:lnTo>
                  <a:lnTo>
                    <a:pt x="7791655" y="6311899"/>
                  </a:lnTo>
                  <a:lnTo>
                    <a:pt x="7780838" y="6362699"/>
                  </a:lnTo>
                  <a:lnTo>
                    <a:pt x="7769625" y="6400799"/>
                  </a:lnTo>
                  <a:lnTo>
                    <a:pt x="7758017" y="6451599"/>
                  </a:lnTo>
                  <a:lnTo>
                    <a:pt x="7746016" y="6502399"/>
                  </a:lnTo>
                  <a:lnTo>
                    <a:pt x="7733624" y="6540499"/>
                  </a:lnTo>
                  <a:lnTo>
                    <a:pt x="7720843" y="6591299"/>
                  </a:lnTo>
                  <a:lnTo>
                    <a:pt x="7707676" y="6629399"/>
                  </a:lnTo>
                  <a:lnTo>
                    <a:pt x="7694124" y="6680199"/>
                  </a:lnTo>
                  <a:lnTo>
                    <a:pt x="7680189" y="6730999"/>
                  </a:lnTo>
                  <a:lnTo>
                    <a:pt x="7665874" y="6769099"/>
                  </a:lnTo>
                  <a:lnTo>
                    <a:pt x="7651181" y="6819899"/>
                  </a:lnTo>
                  <a:lnTo>
                    <a:pt x="7636111" y="6857999"/>
                  </a:lnTo>
                  <a:lnTo>
                    <a:pt x="7620667" y="6908799"/>
                  </a:lnTo>
                  <a:lnTo>
                    <a:pt x="7604850" y="6946899"/>
                  </a:lnTo>
                  <a:lnTo>
                    <a:pt x="7592618" y="6985287"/>
                  </a:lnTo>
                  <a:close/>
                </a:path>
              </a:pathLst>
            </a:custGeom>
            <a:solidFill>
              <a:srgbClr val="003870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421805"/>
              <a:ext cx="9406766" cy="68651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982409" y="1118189"/>
            <a:ext cx="8656955" cy="88983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33855">
              <a:lnSpc>
                <a:spcPct val="145200"/>
              </a:lnSpc>
              <a:spcBef>
                <a:spcPts val="95"/>
              </a:spcBef>
            </a:pPr>
            <a:r>
              <a:rPr sz="3360" b="1" dirty="0">
                <a:solidFill>
                  <a:srgbClr val="131313"/>
                </a:solidFill>
                <a:latin typeface="Gill Sans MT"/>
                <a:cs typeface="Gill Sans MT"/>
              </a:rPr>
              <a:t>Progress</a:t>
            </a:r>
            <a:r>
              <a:rPr sz="3360" b="1" spc="-13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360" b="1" spc="-240" dirty="0">
                <a:solidFill>
                  <a:srgbClr val="131313"/>
                </a:solidFill>
                <a:latin typeface="Gill Sans MT"/>
                <a:cs typeface="Gill Sans MT"/>
              </a:rPr>
              <a:t>NHA</a:t>
            </a:r>
            <a:r>
              <a:rPr sz="3360" b="1" spc="-2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360" b="1" spc="75" dirty="0">
                <a:solidFill>
                  <a:srgbClr val="131313"/>
                </a:solidFill>
                <a:latin typeface="Gill Sans MT"/>
                <a:cs typeface="Gill Sans MT"/>
              </a:rPr>
              <a:t>has</a:t>
            </a:r>
            <a:r>
              <a:rPr sz="3360" b="1" spc="-7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360" b="1" dirty="0">
                <a:solidFill>
                  <a:srgbClr val="131313"/>
                </a:solidFill>
                <a:latin typeface="Gill Sans MT"/>
                <a:cs typeface="Gill Sans MT"/>
              </a:rPr>
              <a:t>achieved</a:t>
            </a:r>
            <a:r>
              <a:rPr sz="3360" b="1" spc="-7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360" b="1" dirty="0">
                <a:solidFill>
                  <a:srgbClr val="131313"/>
                </a:solidFill>
                <a:latin typeface="Gill Sans MT"/>
                <a:cs typeface="Gill Sans MT"/>
              </a:rPr>
              <a:t>to</a:t>
            </a:r>
            <a:r>
              <a:rPr sz="3360" b="1" spc="-7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360" b="1" spc="-20" dirty="0">
                <a:solidFill>
                  <a:srgbClr val="131313"/>
                </a:solidFill>
                <a:latin typeface="Gill Sans MT"/>
                <a:cs typeface="Gill Sans MT"/>
              </a:rPr>
              <a:t>date </a:t>
            </a:r>
            <a:r>
              <a:rPr sz="3360" b="1" spc="-10" dirty="0">
                <a:solidFill>
                  <a:srgbClr val="131313"/>
                </a:solidFill>
                <a:latin typeface="Gill Sans MT"/>
                <a:cs typeface="Gill Sans MT"/>
              </a:rPr>
              <a:t>towards:</a:t>
            </a:r>
            <a:endParaRPr sz="3360" dirty="0">
              <a:latin typeface="Gill Sans MT"/>
              <a:cs typeface="Gill Sans MT"/>
            </a:endParaRPr>
          </a:p>
          <a:p>
            <a:pPr marL="1196975" marR="200025" indent="-457200">
              <a:buFont typeface="Arial" panose="020B0604020202020204" pitchFamily="34" charset="0"/>
              <a:buChar char="•"/>
            </a:pPr>
            <a:r>
              <a:rPr sz="3000" b="1" spc="-35" dirty="0">
                <a:solidFill>
                  <a:srgbClr val="131313"/>
                </a:solidFill>
                <a:latin typeface="Gill Sans MT"/>
                <a:cs typeface="Gill Sans MT"/>
              </a:rPr>
              <a:t>Streamlining</a:t>
            </a:r>
            <a:r>
              <a:rPr sz="3000" b="1" spc="-5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dirty="0">
                <a:solidFill>
                  <a:srgbClr val="131313"/>
                </a:solidFill>
                <a:latin typeface="Gill Sans MT"/>
                <a:cs typeface="Gill Sans MT"/>
              </a:rPr>
              <a:t>Licensing</a:t>
            </a:r>
            <a:r>
              <a:rPr sz="3000" b="1" spc="-5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dirty="0">
                <a:solidFill>
                  <a:srgbClr val="131313"/>
                </a:solidFill>
                <a:latin typeface="Gill Sans MT"/>
                <a:cs typeface="Gill Sans MT"/>
              </a:rPr>
              <a:t>and</a:t>
            </a:r>
            <a:r>
              <a:rPr sz="3000" b="1" spc="-5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10" dirty="0">
                <a:solidFill>
                  <a:srgbClr val="131313"/>
                </a:solidFill>
                <a:latin typeface="Gill Sans MT"/>
                <a:cs typeface="Gill Sans MT"/>
              </a:rPr>
              <a:t>Relicensing</a:t>
            </a:r>
            <a:endParaRPr lang="en-US" sz="3000" b="1" spc="-10" dirty="0">
              <a:solidFill>
                <a:srgbClr val="131313"/>
              </a:solidFill>
              <a:latin typeface="Gill Sans MT"/>
              <a:cs typeface="Gill Sans MT"/>
            </a:endParaRPr>
          </a:p>
          <a:p>
            <a:pPr marL="739775" marR="200025"/>
            <a:r>
              <a:rPr sz="3000" b="1" spc="-1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endParaRPr lang="en-US" sz="3000" b="1" spc="-10" dirty="0">
              <a:solidFill>
                <a:srgbClr val="131313"/>
              </a:solidFill>
              <a:latin typeface="Gill Sans MT"/>
              <a:cs typeface="Gill Sans MT"/>
            </a:endParaRPr>
          </a:p>
          <a:p>
            <a:pPr marL="1196975" marR="200025" indent="-457200">
              <a:buFont typeface="Arial" panose="020B0604020202020204" pitchFamily="34" charset="0"/>
              <a:buChar char="•"/>
            </a:pPr>
            <a:r>
              <a:rPr sz="3000" b="1" spc="-60" dirty="0">
                <a:solidFill>
                  <a:srgbClr val="131313"/>
                </a:solidFill>
                <a:latin typeface="Gill Sans MT"/>
                <a:cs typeface="Gill Sans MT"/>
              </a:rPr>
              <a:t>Creating</a:t>
            </a:r>
            <a:r>
              <a:rPr sz="3000" b="1" spc="-17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105" dirty="0">
                <a:solidFill>
                  <a:srgbClr val="131313"/>
                </a:solidFill>
                <a:latin typeface="Gill Sans MT"/>
                <a:cs typeface="Gill Sans MT"/>
              </a:rPr>
              <a:t>Tax</a:t>
            </a:r>
            <a:r>
              <a:rPr sz="3000" b="1" spc="-12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10" dirty="0">
                <a:solidFill>
                  <a:srgbClr val="131313"/>
                </a:solidFill>
                <a:latin typeface="Gill Sans MT"/>
                <a:cs typeface="Gill Sans MT"/>
              </a:rPr>
              <a:t>Support</a:t>
            </a:r>
            <a:r>
              <a:rPr sz="3000" b="1" spc="-15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dirty="0">
                <a:solidFill>
                  <a:srgbClr val="131313"/>
                </a:solidFill>
                <a:latin typeface="Gill Sans MT"/>
                <a:cs typeface="Gill Sans MT"/>
              </a:rPr>
              <a:t>to</a:t>
            </a:r>
            <a:r>
              <a:rPr sz="3000" b="1" spc="-15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10" dirty="0">
                <a:solidFill>
                  <a:srgbClr val="131313"/>
                </a:solidFill>
                <a:latin typeface="Gill Sans MT"/>
                <a:cs typeface="Gill Sans MT"/>
              </a:rPr>
              <a:t>Preserve </a:t>
            </a:r>
            <a:r>
              <a:rPr sz="3000" b="1" dirty="0">
                <a:solidFill>
                  <a:srgbClr val="131313"/>
                </a:solidFill>
                <a:latin typeface="Gill Sans MT"/>
                <a:cs typeface="Gill Sans MT"/>
              </a:rPr>
              <a:t>Existing</a:t>
            </a:r>
            <a:r>
              <a:rPr sz="3000" b="1" spc="-9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10" dirty="0">
                <a:solidFill>
                  <a:srgbClr val="131313"/>
                </a:solidFill>
                <a:latin typeface="Gill Sans MT"/>
                <a:cs typeface="Gill Sans MT"/>
              </a:rPr>
              <a:t>Hydropower</a:t>
            </a:r>
            <a:endParaRPr lang="en-US" sz="3000" b="1" spc="-10" dirty="0">
              <a:solidFill>
                <a:srgbClr val="131313"/>
              </a:solidFill>
              <a:latin typeface="Gill Sans MT"/>
              <a:cs typeface="Gill Sans MT"/>
            </a:endParaRPr>
          </a:p>
          <a:p>
            <a:pPr marL="739775" marR="200025"/>
            <a:endParaRPr sz="3000" dirty="0">
              <a:latin typeface="Gill Sans MT"/>
              <a:cs typeface="Gill Sans MT"/>
            </a:endParaRPr>
          </a:p>
          <a:p>
            <a:pPr marL="1196975" marR="5080" indent="-45720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sz="3000" b="1" dirty="0">
                <a:solidFill>
                  <a:srgbClr val="131313"/>
                </a:solidFill>
                <a:latin typeface="Gill Sans MT"/>
                <a:cs typeface="Gill Sans MT"/>
              </a:rPr>
              <a:t>Investing</a:t>
            </a:r>
            <a:r>
              <a:rPr sz="3000" b="1" spc="-8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dirty="0">
                <a:solidFill>
                  <a:srgbClr val="131313"/>
                </a:solidFill>
                <a:latin typeface="Gill Sans MT"/>
                <a:cs typeface="Gill Sans MT"/>
              </a:rPr>
              <a:t>in</a:t>
            </a:r>
            <a:r>
              <a:rPr sz="3000" b="1" spc="-8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55" dirty="0">
                <a:solidFill>
                  <a:srgbClr val="131313"/>
                </a:solidFill>
                <a:latin typeface="Gill Sans MT"/>
                <a:cs typeface="Gill Sans MT"/>
              </a:rPr>
              <a:t>Waterpower</a:t>
            </a:r>
            <a:r>
              <a:rPr sz="3000" b="1" spc="-7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20" dirty="0">
                <a:solidFill>
                  <a:srgbClr val="131313"/>
                </a:solidFill>
                <a:latin typeface="Gill Sans MT"/>
                <a:cs typeface="Gill Sans MT"/>
              </a:rPr>
              <a:t>RD&amp;D</a:t>
            </a:r>
            <a:endParaRPr lang="en-US" sz="3000" b="1" spc="-20" dirty="0">
              <a:solidFill>
                <a:srgbClr val="131313"/>
              </a:solidFill>
              <a:latin typeface="Gill Sans MT"/>
              <a:cs typeface="Gill Sans MT"/>
            </a:endParaRPr>
          </a:p>
          <a:p>
            <a:pPr marL="1196975" marR="5080" indent="-457200"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131313"/>
              </a:solidFill>
              <a:latin typeface="Gill Sans MT"/>
              <a:cs typeface="Gill Sans MT"/>
            </a:endParaRPr>
          </a:p>
          <a:p>
            <a:pPr marL="1196975" marR="5080" indent="-45720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sz="3000" b="1" dirty="0">
                <a:solidFill>
                  <a:srgbClr val="131313"/>
                </a:solidFill>
                <a:latin typeface="Gill Sans MT"/>
                <a:cs typeface="Gill Sans MT"/>
              </a:rPr>
              <a:t>Effective</a:t>
            </a:r>
            <a:r>
              <a:rPr sz="3000" b="1" spc="-6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85" dirty="0">
                <a:solidFill>
                  <a:srgbClr val="131313"/>
                </a:solidFill>
                <a:latin typeface="Gill Sans MT"/>
                <a:cs typeface="Gill Sans MT"/>
              </a:rPr>
              <a:t>Implementation</a:t>
            </a:r>
            <a:r>
              <a:rPr sz="3000" b="1" spc="-6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60" dirty="0">
                <a:solidFill>
                  <a:srgbClr val="131313"/>
                </a:solidFill>
                <a:latin typeface="Gill Sans MT"/>
                <a:cs typeface="Gill Sans MT"/>
              </a:rPr>
              <a:t>of</a:t>
            </a:r>
            <a:r>
              <a:rPr sz="3000" b="1" spc="-6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120" dirty="0">
                <a:solidFill>
                  <a:srgbClr val="131313"/>
                </a:solidFill>
                <a:latin typeface="Gill Sans MT"/>
                <a:cs typeface="Gill Sans MT"/>
              </a:rPr>
              <a:t>BIL</a:t>
            </a:r>
            <a:r>
              <a:rPr sz="3000" b="1" spc="-6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dirty="0">
                <a:solidFill>
                  <a:srgbClr val="131313"/>
                </a:solidFill>
                <a:latin typeface="Gill Sans MT"/>
                <a:cs typeface="Gill Sans MT"/>
              </a:rPr>
              <a:t>and</a:t>
            </a:r>
            <a:r>
              <a:rPr sz="3000" b="1" spc="-6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25" dirty="0">
                <a:solidFill>
                  <a:srgbClr val="131313"/>
                </a:solidFill>
                <a:latin typeface="Gill Sans MT"/>
                <a:cs typeface="Gill Sans MT"/>
              </a:rPr>
              <a:t>IRA </a:t>
            </a:r>
            <a:endParaRPr lang="en-US" sz="3000" b="1" spc="-25" dirty="0">
              <a:solidFill>
                <a:srgbClr val="131313"/>
              </a:solidFill>
              <a:latin typeface="Gill Sans MT"/>
              <a:cs typeface="Gill Sans MT"/>
            </a:endParaRPr>
          </a:p>
          <a:p>
            <a:pPr marL="1196975" marR="5080" indent="-457200"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US" sz="3000" b="1" spc="-25" dirty="0">
              <a:solidFill>
                <a:srgbClr val="131313"/>
              </a:solidFill>
              <a:latin typeface="Gill Sans MT"/>
              <a:cs typeface="Gill Sans MT"/>
            </a:endParaRPr>
          </a:p>
          <a:p>
            <a:pPr marL="1196975" marR="5080" indent="-45720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sz="3000" b="1" spc="-25" dirty="0">
                <a:solidFill>
                  <a:srgbClr val="131313"/>
                </a:solidFill>
                <a:latin typeface="Gill Sans MT"/>
                <a:cs typeface="Gill Sans MT"/>
              </a:rPr>
              <a:t>Retrofitting</a:t>
            </a:r>
            <a:r>
              <a:rPr sz="3000" b="1" spc="-12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25" dirty="0">
                <a:solidFill>
                  <a:srgbClr val="131313"/>
                </a:solidFill>
                <a:latin typeface="Gill Sans MT"/>
                <a:cs typeface="Gill Sans MT"/>
              </a:rPr>
              <a:t>Non-</a:t>
            </a:r>
            <a:r>
              <a:rPr sz="3000" b="1" dirty="0">
                <a:solidFill>
                  <a:srgbClr val="131313"/>
                </a:solidFill>
                <a:latin typeface="Gill Sans MT"/>
                <a:cs typeface="Gill Sans MT"/>
              </a:rPr>
              <a:t>Powered</a:t>
            </a:r>
            <a:r>
              <a:rPr sz="3000" b="1" spc="-12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20" dirty="0">
                <a:solidFill>
                  <a:srgbClr val="131313"/>
                </a:solidFill>
                <a:latin typeface="Gill Sans MT"/>
                <a:cs typeface="Gill Sans MT"/>
              </a:rPr>
              <a:t>Dams</a:t>
            </a:r>
            <a:endParaRPr lang="en-US" sz="3000" b="1" spc="-20" dirty="0">
              <a:solidFill>
                <a:srgbClr val="131313"/>
              </a:solidFill>
              <a:latin typeface="Gill Sans MT"/>
              <a:cs typeface="Gill Sans MT"/>
            </a:endParaRPr>
          </a:p>
          <a:p>
            <a:pPr marL="1196975" marR="5080" indent="-457200"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131313"/>
              </a:solidFill>
              <a:latin typeface="Gill Sans MT"/>
              <a:cs typeface="Gill Sans MT"/>
            </a:endParaRPr>
          </a:p>
          <a:p>
            <a:pPr marL="1196975" marR="5080" indent="-45720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sz="3000" b="1" dirty="0">
                <a:solidFill>
                  <a:srgbClr val="131313"/>
                </a:solidFill>
                <a:latin typeface="Gill Sans MT"/>
                <a:cs typeface="Gill Sans MT"/>
              </a:rPr>
              <a:t>Valuing</a:t>
            </a:r>
            <a:r>
              <a:rPr sz="3000" b="1" spc="-10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10" dirty="0">
                <a:solidFill>
                  <a:srgbClr val="131313"/>
                </a:solidFill>
                <a:latin typeface="Gill Sans MT"/>
                <a:cs typeface="Gill Sans MT"/>
              </a:rPr>
              <a:t>Reliability</a:t>
            </a:r>
            <a:r>
              <a:rPr sz="3000" b="1" spc="-10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dirty="0">
                <a:solidFill>
                  <a:srgbClr val="131313"/>
                </a:solidFill>
                <a:latin typeface="Gill Sans MT"/>
                <a:cs typeface="Gill Sans MT"/>
              </a:rPr>
              <a:t>Services</a:t>
            </a:r>
            <a:r>
              <a:rPr sz="3000" b="1" spc="-10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25" dirty="0">
                <a:solidFill>
                  <a:srgbClr val="131313"/>
                </a:solidFill>
                <a:latin typeface="Gill Sans MT"/>
                <a:cs typeface="Gill Sans MT"/>
              </a:rPr>
              <a:t>in </a:t>
            </a:r>
            <a:r>
              <a:rPr sz="3000" b="1" spc="-20" dirty="0">
                <a:solidFill>
                  <a:srgbClr val="131313"/>
                </a:solidFill>
                <a:latin typeface="Gill Sans MT"/>
                <a:cs typeface="Gill Sans MT"/>
              </a:rPr>
              <a:t>Wholesale</a:t>
            </a:r>
            <a:r>
              <a:rPr sz="3000" b="1" spc="-114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80" dirty="0">
                <a:solidFill>
                  <a:srgbClr val="131313"/>
                </a:solidFill>
                <a:latin typeface="Gill Sans MT"/>
                <a:cs typeface="Gill Sans MT"/>
              </a:rPr>
              <a:t>Electricity</a:t>
            </a:r>
            <a:r>
              <a:rPr sz="3000" b="1" spc="-114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85" dirty="0">
                <a:solidFill>
                  <a:srgbClr val="131313"/>
                </a:solidFill>
                <a:latin typeface="Gill Sans MT"/>
                <a:cs typeface="Gill Sans MT"/>
              </a:rPr>
              <a:t>Market</a:t>
            </a:r>
            <a:r>
              <a:rPr sz="3000" b="1" spc="-114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10" dirty="0">
                <a:solidFill>
                  <a:srgbClr val="131313"/>
                </a:solidFill>
                <a:latin typeface="Gill Sans MT"/>
                <a:cs typeface="Gill Sans MT"/>
              </a:rPr>
              <a:t>Design</a:t>
            </a:r>
            <a:endParaRPr lang="en-US" sz="3000" b="1" spc="-10" dirty="0">
              <a:solidFill>
                <a:srgbClr val="131313"/>
              </a:solidFill>
              <a:latin typeface="Gill Sans MT"/>
              <a:cs typeface="Gill Sans MT"/>
            </a:endParaRPr>
          </a:p>
          <a:p>
            <a:pPr marL="1196975" marR="5080" indent="-457200"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131313"/>
              </a:solidFill>
              <a:latin typeface="Gill Sans MT"/>
              <a:cs typeface="Gill Sans MT"/>
            </a:endParaRPr>
          </a:p>
          <a:p>
            <a:pPr marL="1196975" marR="5080" indent="-45720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sz="3000" b="1" dirty="0">
                <a:solidFill>
                  <a:srgbClr val="131313"/>
                </a:solidFill>
                <a:latin typeface="Gill Sans MT"/>
                <a:cs typeface="Gill Sans MT"/>
              </a:rPr>
              <a:t>Avoiding</a:t>
            </a:r>
            <a:r>
              <a:rPr sz="3000" b="1" spc="-10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10" dirty="0">
                <a:solidFill>
                  <a:srgbClr val="131313"/>
                </a:solidFill>
                <a:latin typeface="Gill Sans MT"/>
                <a:cs typeface="Gill Sans MT"/>
              </a:rPr>
              <a:t>Unnecessary</a:t>
            </a:r>
            <a:r>
              <a:rPr sz="3000" b="1" spc="-10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000" b="1" spc="-10" dirty="0">
                <a:solidFill>
                  <a:srgbClr val="131313"/>
                </a:solidFill>
                <a:latin typeface="Gill Sans MT"/>
                <a:cs typeface="Gill Sans MT"/>
              </a:rPr>
              <a:t>Regulatory Barriers</a:t>
            </a:r>
            <a:endParaRPr sz="3000" dirty="0">
              <a:latin typeface="Gill Sans MT"/>
              <a:cs typeface="Gill Sans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73817" y="2592512"/>
            <a:ext cx="581024" cy="5810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43048" y="3652536"/>
            <a:ext cx="581024" cy="5810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21618" y="6698789"/>
            <a:ext cx="581024" cy="58102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17171" y="5638765"/>
            <a:ext cx="581024" cy="58102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36858" y="4718982"/>
            <a:ext cx="571499" cy="5714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871" y="1258823"/>
            <a:ext cx="6074663" cy="1664207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7086600" y="579396"/>
            <a:ext cx="1078560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54" dirty="0">
                <a:solidFill>
                  <a:srgbClr val="246D81"/>
                </a:solidFill>
                <a:latin typeface="Tahoma"/>
                <a:cs typeface="Tahoma"/>
              </a:rPr>
              <a:t>2023</a:t>
            </a:r>
            <a:r>
              <a:rPr sz="3200" spc="-50" dirty="0">
                <a:solidFill>
                  <a:srgbClr val="246D81"/>
                </a:solidFill>
                <a:latin typeface="Tahoma"/>
                <a:cs typeface="Tahoma"/>
              </a:rPr>
              <a:t> </a:t>
            </a:r>
            <a:r>
              <a:rPr sz="3200" spc="140" dirty="0">
                <a:solidFill>
                  <a:srgbClr val="246D81"/>
                </a:solidFill>
                <a:latin typeface="Tahoma"/>
                <a:cs typeface="Tahoma"/>
              </a:rPr>
              <a:t>NHA</a:t>
            </a:r>
            <a:r>
              <a:rPr sz="3200" spc="-50" dirty="0">
                <a:solidFill>
                  <a:srgbClr val="246D81"/>
                </a:solidFill>
                <a:latin typeface="Tahoma"/>
                <a:cs typeface="Tahoma"/>
              </a:rPr>
              <a:t> </a:t>
            </a:r>
            <a:r>
              <a:rPr sz="3200" spc="-85" dirty="0">
                <a:solidFill>
                  <a:srgbClr val="246D81"/>
                </a:solidFill>
                <a:latin typeface="Tahoma"/>
                <a:cs typeface="Tahoma"/>
              </a:rPr>
              <a:t>PRIORITY</a:t>
            </a:r>
            <a:r>
              <a:rPr sz="3200" spc="-50" dirty="0">
                <a:solidFill>
                  <a:srgbClr val="246D81"/>
                </a:solidFill>
                <a:latin typeface="Tahoma"/>
                <a:cs typeface="Tahoma"/>
              </a:rPr>
              <a:t> </a:t>
            </a:r>
            <a:r>
              <a:rPr sz="3200" spc="70" dirty="0">
                <a:solidFill>
                  <a:srgbClr val="246D81"/>
                </a:solidFill>
                <a:latin typeface="Tahoma"/>
                <a:cs typeface="Tahoma"/>
              </a:rPr>
              <a:t>ACTIONS</a:t>
            </a:r>
            <a:r>
              <a:rPr lang="en-US" sz="3200" spc="-45" dirty="0">
                <a:solidFill>
                  <a:srgbClr val="246D81"/>
                </a:solidFill>
                <a:latin typeface="Tahoma"/>
                <a:cs typeface="Tahoma"/>
              </a:rPr>
              <a:t>- </a:t>
            </a:r>
            <a:r>
              <a:rPr sz="3200" spc="70" dirty="0">
                <a:solidFill>
                  <a:srgbClr val="246D81"/>
                </a:solidFill>
                <a:latin typeface="Tahoma"/>
                <a:cs typeface="Tahoma"/>
              </a:rPr>
              <a:t>PROGRESS</a:t>
            </a:r>
            <a:r>
              <a:rPr sz="3200" spc="-50" dirty="0">
                <a:solidFill>
                  <a:srgbClr val="246D81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246D81"/>
                </a:solidFill>
                <a:latin typeface="Tahoma"/>
                <a:cs typeface="Tahoma"/>
              </a:rPr>
              <a:t>REPORT</a:t>
            </a:r>
            <a:endParaRPr sz="3200" dirty="0">
              <a:latin typeface="Tahoma"/>
              <a:cs typeface="Tahom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31143" y="8953202"/>
            <a:ext cx="571499" cy="571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ADCF33-37FC-CA0D-BA47-455840B64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7171" y="7824294"/>
            <a:ext cx="579170" cy="5791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901863"/>
              <a:ext cx="8040567" cy="73851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902933"/>
              <a:ext cx="8079105" cy="7384415"/>
            </a:xfrm>
            <a:custGeom>
              <a:avLst/>
              <a:gdLst/>
              <a:ahLst/>
              <a:cxnLst/>
              <a:rect l="l" t="t" r="r" b="b"/>
              <a:pathLst>
                <a:path w="8079105" h="7384415">
                  <a:moveTo>
                    <a:pt x="3646171" y="12700"/>
                  </a:moveTo>
                  <a:lnTo>
                    <a:pt x="3158865" y="12700"/>
                  </a:lnTo>
                  <a:lnTo>
                    <a:pt x="3207346" y="0"/>
                  </a:lnTo>
                  <a:lnTo>
                    <a:pt x="3597690" y="0"/>
                  </a:lnTo>
                  <a:lnTo>
                    <a:pt x="3646171" y="12700"/>
                  </a:lnTo>
                  <a:close/>
                </a:path>
                <a:path w="8079105" h="7384415">
                  <a:moveTo>
                    <a:pt x="3838773" y="25400"/>
                  </a:moveTo>
                  <a:lnTo>
                    <a:pt x="2966263" y="25400"/>
                  </a:lnTo>
                  <a:lnTo>
                    <a:pt x="3014210" y="12700"/>
                  </a:lnTo>
                  <a:lnTo>
                    <a:pt x="3790825" y="12700"/>
                  </a:lnTo>
                  <a:lnTo>
                    <a:pt x="3838773" y="25400"/>
                  </a:lnTo>
                  <a:close/>
                </a:path>
                <a:path w="8079105" h="7384415">
                  <a:moveTo>
                    <a:pt x="3981768" y="38100"/>
                  </a:moveTo>
                  <a:lnTo>
                    <a:pt x="2823268" y="38100"/>
                  </a:lnTo>
                  <a:lnTo>
                    <a:pt x="2870789" y="25400"/>
                  </a:lnTo>
                  <a:lnTo>
                    <a:pt x="3934246" y="25400"/>
                  </a:lnTo>
                  <a:lnTo>
                    <a:pt x="3981768" y="38100"/>
                  </a:lnTo>
                  <a:close/>
                </a:path>
                <a:path w="8079105" h="7384415">
                  <a:moveTo>
                    <a:pt x="4076368" y="50800"/>
                  </a:moveTo>
                  <a:lnTo>
                    <a:pt x="2728667" y="50800"/>
                  </a:lnTo>
                  <a:lnTo>
                    <a:pt x="2775893" y="38100"/>
                  </a:lnTo>
                  <a:lnTo>
                    <a:pt x="4029143" y="38100"/>
                  </a:lnTo>
                  <a:lnTo>
                    <a:pt x="4076368" y="50800"/>
                  </a:lnTo>
                  <a:close/>
                </a:path>
                <a:path w="8079105" h="7384415">
                  <a:moveTo>
                    <a:pt x="4170362" y="63500"/>
                  </a:moveTo>
                  <a:lnTo>
                    <a:pt x="2634674" y="63500"/>
                  </a:lnTo>
                  <a:lnTo>
                    <a:pt x="2681593" y="50800"/>
                  </a:lnTo>
                  <a:lnTo>
                    <a:pt x="4123442" y="50800"/>
                  </a:lnTo>
                  <a:lnTo>
                    <a:pt x="4170362" y="63500"/>
                  </a:lnTo>
                  <a:close/>
                </a:path>
                <a:path w="8079105" h="7384415">
                  <a:moveTo>
                    <a:pt x="4356450" y="101600"/>
                  </a:moveTo>
                  <a:lnTo>
                    <a:pt x="2448585" y="101600"/>
                  </a:lnTo>
                  <a:lnTo>
                    <a:pt x="2587911" y="63500"/>
                  </a:lnTo>
                  <a:lnTo>
                    <a:pt x="4217125" y="63500"/>
                  </a:lnTo>
                  <a:lnTo>
                    <a:pt x="4356450" y="101600"/>
                  </a:lnTo>
                  <a:close/>
                </a:path>
                <a:path w="8079105" h="7384415">
                  <a:moveTo>
                    <a:pt x="7107580" y="7384066"/>
                  </a:moveTo>
                  <a:lnTo>
                    <a:pt x="0" y="7384066"/>
                  </a:lnTo>
                  <a:lnTo>
                    <a:pt x="0" y="1436436"/>
                  </a:lnTo>
                  <a:lnTo>
                    <a:pt x="1088" y="1435100"/>
                  </a:lnTo>
                  <a:lnTo>
                    <a:pt x="32438" y="1409700"/>
                  </a:lnTo>
                  <a:lnTo>
                    <a:pt x="64104" y="1371600"/>
                  </a:lnTo>
                  <a:lnTo>
                    <a:pt x="96082" y="1346200"/>
                  </a:lnTo>
                  <a:lnTo>
                    <a:pt x="128371" y="1308100"/>
                  </a:lnTo>
                  <a:lnTo>
                    <a:pt x="160967" y="1282700"/>
                  </a:lnTo>
                  <a:lnTo>
                    <a:pt x="193869" y="1244600"/>
                  </a:lnTo>
                  <a:lnTo>
                    <a:pt x="260580" y="1193800"/>
                  </a:lnTo>
                  <a:lnTo>
                    <a:pt x="294383" y="1155700"/>
                  </a:lnTo>
                  <a:lnTo>
                    <a:pt x="362876" y="1104900"/>
                  </a:lnTo>
                  <a:lnTo>
                    <a:pt x="397559" y="1066800"/>
                  </a:lnTo>
                  <a:lnTo>
                    <a:pt x="503330" y="990600"/>
                  </a:lnTo>
                  <a:lnTo>
                    <a:pt x="575253" y="939800"/>
                  </a:lnTo>
                  <a:lnTo>
                    <a:pt x="611630" y="901700"/>
                  </a:lnTo>
                  <a:lnTo>
                    <a:pt x="759852" y="800100"/>
                  </a:lnTo>
                  <a:lnTo>
                    <a:pt x="912297" y="698500"/>
                  </a:lnTo>
                  <a:lnTo>
                    <a:pt x="951050" y="685800"/>
                  </a:lnTo>
                  <a:lnTo>
                    <a:pt x="1108554" y="584200"/>
                  </a:lnTo>
                  <a:lnTo>
                    <a:pt x="1148542" y="571500"/>
                  </a:lnTo>
                  <a:lnTo>
                    <a:pt x="1229233" y="520700"/>
                  </a:lnTo>
                  <a:lnTo>
                    <a:pt x="1269931" y="508000"/>
                  </a:lnTo>
                  <a:lnTo>
                    <a:pt x="1310862" y="482600"/>
                  </a:lnTo>
                  <a:lnTo>
                    <a:pt x="1352023" y="469900"/>
                  </a:lnTo>
                  <a:lnTo>
                    <a:pt x="1435024" y="419100"/>
                  </a:lnTo>
                  <a:lnTo>
                    <a:pt x="1518915" y="393700"/>
                  </a:lnTo>
                  <a:lnTo>
                    <a:pt x="1561188" y="368300"/>
                  </a:lnTo>
                  <a:lnTo>
                    <a:pt x="1603676" y="355600"/>
                  </a:lnTo>
                  <a:lnTo>
                    <a:pt x="1646377" y="330200"/>
                  </a:lnTo>
                  <a:lnTo>
                    <a:pt x="1732407" y="304800"/>
                  </a:lnTo>
                  <a:lnTo>
                    <a:pt x="1775732" y="279400"/>
                  </a:lnTo>
                  <a:lnTo>
                    <a:pt x="2402473" y="101600"/>
                  </a:lnTo>
                  <a:lnTo>
                    <a:pt x="4402563" y="101600"/>
                  </a:lnTo>
                  <a:lnTo>
                    <a:pt x="5029304" y="279400"/>
                  </a:lnTo>
                  <a:lnTo>
                    <a:pt x="5072628" y="304800"/>
                  </a:lnTo>
                  <a:lnTo>
                    <a:pt x="5158658" y="330200"/>
                  </a:lnTo>
                  <a:lnTo>
                    <a:pt x="5201359" y="355600"/>
                  </a:lnTo>
                  <a:lnTo>
                    <a:pt x="5243848" y="368300"/>
                  </a:lnTo>
                  <a:lnTo>
                    <a:pt x="5286121" y="393700"/>
                  </a:lnTo>
                  <a:lnTo>
                    <a:pt x="5370012" y="419100"/>
                  </a:lnTo>
                  <a:lnTo>
                    <a:pt x="5453013" y="469900"/>
                  </a:lnTo>
                  <a:lnTo>
                    <a:pt x="5494173" y="482600"/>
                  </a:lnTo>
                  <a:lnTo>
                    <a:pt x="5535104" y="508000"/>
                  </a:lnTo>
                  <a:lnTo>
                    <a:pt x="5575803" y="520700"/>
                  </a:lnTo>
                  <a:lnTo>
                    <a:pt x="5656494" y="571500"/>
                  </a:lnTo>
                  <a:lnTo>
                    <a:pt x="5696481" y="584200"/>
                  </a:lnTo>
                  <a:lnTo>
                    <a:pt x="5853986" y="685800"/>
                  </a:lnTo>
                  <a:lnTo>
                    <a:pt x="5892739" y="698500"/>
                  </a:lnTo>
                  <a:lnTo>
                    <a:pt x="6045184" y="800100"/>
                  </a:lnTo>
                  <a:lnTo>
                    <a:pt x="6193405" y="901700"/>
                  </a:lnTo>
                  <a:lnTo>
                    <a:pt x="6229782" y="939800"/>
                  </a:lnTo>
                  <a:lnTo>
                    <a:pt x="6301706" y="990600"/>
                  </a:lnTo>
                  <a:lnTo>
                    <a:pt x="6407476" y="1066800"/>
                  </a:lnTo>
                  <a:lnTo>
                    <a:pt x="6442160" y="1104900"/>
                  </a:lnTo>
                  <a:lnTo>
                    <a:pt x="6510652" y="1155700"/>
                  </a:lnTo>
                  <a:lnTo>
                    <a:pt x="6544456" y="1193800"/>
                  </a:lnTo>
                  <a:lnTo>
                    <a:pt x="6611166" y="1244600"/>
                  </a:lnTo>
                  <a:lnTo>
                    <a:pt x="6644068" y="1282700"/>
                  </a:lnTo>
                  <a:lnTo>
                    <a:pt x="6676665" y="1308100"/>
                  </a:lnTo>
                  <a:lnTo>
                    <a:pt x="6708953" y="1346200"/>
                  </a:lnTo>
                  <a:lnTo>
                    <a:pt x="6740932" y="1371600"/>
                  </a:lnTo>
                  <a:lnTo>
                    <a:pt x="6772597" y="1409700"/>
                  </a:lnTo>
                  <a:lnTo>
                    <a:pt x="6803947" y="1435100"/>
                  </a:lnTo>
                  <a:lnTo>
                    <a:pt x="6834980" y="1473200"/>
                  </a:lnTo>
                  <a:lnTo>
                    <a:pt x="6865692" y="1511300"/>
                  </a:lnTo>
                  <a:lnTo>
                    <a:pt x="6896082" y="1536700"/>
                  </a:lnTo>
                  <a:lnTo>
                    <a:pt x="6926147" y="1574800"/>
                  </a:lnTo>
                  <a:lnTo>
                    <a:pt x="6955885" y="1600200"/>
                  </a:lnTo>
                  <a:lnTo>
                    <a:pt x="6985292" y="1638300"/>
                  </a:lnTo>
                  <a:lnTo>
                    <a:pt x="7014368" y="1676400"/>
                  </a:lnTo>
                  <a:lnTo>
                    <a:pt x="7043108" y="1714500"/>
                  </a:lnTo>
                  <a:lnTo>
                    <a:pt x="7071511" y="1739900"/>
                  </a:lnTo>
                  <a:lnTo>
                    <a:pt x="7099575" y="1778000"/>
                  </a:lnTo>
                  <a:lnTo>
                    <a:pt x="7127297" y="1816100"/>
                  </a:lnTo>
                  <a:lnTo>
                    <a:pt x="7154674" y="1854200"/>
                  </a:lnTo>
                  <a:lnTo>
                    <a:pt x="7181704" y="1879600"/>
                  </a:lnTo>
                  <a:lnTo>
                    <a:pt x="7208385" y="1917700"/>
                  </a:lnTo>
                  <a:lnTo>
                    <a:pt x="7234714" y="1955800"/>
                  </a:lnTo>
                  <a:lnTo>
                    <a:pt x="7260689" y="1993900"/>
                  </a:lnTo>
                  <a:lnTo>
                    <a:pt x="7286306" y="2032000"/>
                  </a:lnTo>
                  <a:lnTo>
                    <a:pt x="7311565" y="2070100"/>
                  </a:lnTo>
                  <a:lnTo>
                    <a:pt x="7336462" y="2108200"/>
                  </a:lnTo>
                  <a:lnTo>
                    <a:pt x="7360996" y="2146300"/>
                  </a:lnTo>
                  <a:lnTo>
                    <a:pt x="7385162" y="2184400"/>
                  </a:lnTo>
                  <a:lnTo>
                    <a:pt x="7408960" y="2222500"/>
                  </a:lnTo>
                  <a:lnTo>
                    <a:pt x="7432386" y="2260600"/>
                  </a:lnTo>
                  <a:lnTo>
                    <a:pt x="7455439" y="2298700"/>
                  </a:lnTo>
                  <a:lnTo>
                    <a:pt x="7478115" y="2336800"/>
                  </a:lnTo>
                  <a:lnTo>
                    <a:pt x="7500413" y="2374900"/>
                  </a:lnTo>
                  <a:lnTo>
                    <a:pt x="7522329" y="2413000"/>
                  </a:lnTo>
                  <a:lnTo>
                    <a:pt x="7543862" y="2451100"/>
                  </a:lnTo>
                  <a:lnTo>
                    <a:pt x="7565009" y="2501900"/>
                  </a:lnTo>
                  <a:lnTo>
                    <a:pt x="7585767" y="2540000"/>
                  </a:lnTo>
                  <a:lnTo>
                    <a:pt x="7606135" y="2578100"/>
                  </a:lnTo>
                  <a:lnTo>
                    <a:pt x="7626109" y="2616200"/>
                  </a:lnTo>
                  <a:lnTo>
                    <a:pt x="7645688" y="2654300"/>
                  </a:lnTo>
                  <a:lnTo>
                    <a:pt x="7664868" y="2705100"/>
                  </a:lnTo>
                  <a:lnTo>
                    <a:pt x="7683647" y="2743200"/>
                  </a:lnTo>
                  <a:lnTo>
                    <a:pt x="7702024" y="2781300"/>
                  </a:lnTo>
                  <a:lnTo>
                    <a:pt x="7719995" y="2819400"/>
                  </a:lnTo>
                  <a:lnTo>
                    <a:pt x="7737558" y="2870200"/>
                  </a:lnTo>
                  <a:lnTo>
                    <a:pt x="7754710" y="2908300"/>
                  </a:lnTo>
                  <a:lnTo>
                    <a:pt x="7771450" y="2946400"/>
                  </a:lnTo>
                  <a:lnTo>
                    <a:pt x="7787775" y="2997200"/>
                  </a:lnTo>
                  <a:lnTo>
                    <a:pt x="7803681" y="3035300"/>
                  </a:lnTo>
                  <a:lnTo>
                    <a:pt x="7819168" y="3073400"/>
                  </a:lnTo>
                  <a:lnTo>
                    <a:pt x="7834232" y="3124200"/>
                  </a:lnTo>
                  <a:lnTo>
                    <a:pt x="7848870" y="3162300"/>
                  </a:lnTo>
                  <a:lnTo>
                    <a:pt x="7863082" y="3213100"/>
                  </a:lnTo>
                  <a:lnTo>
                    <a:pt x="7876863" y="3251200"/>
                  </a:lnTo>
                  <a:lnTo>
                    <a:pt x="7890212" y="3289300"/>
                  </a:lnTo>
                  <a:lnTo>
                    <a:pt x="7903126" y="3340100"/>
                  </a:lnTo>
                  <a:lnTo>
                    <a:pt x="7915603" y="3378200"/>
                  </a:lnTo>
                  <a:lnTo>
                    <a:pt x="7927640" y="3429000"/>
                  </a:lnTo>
                  <a:lnTo>
                    <a:pt x="7939235" y="3467100"/>
                  </a:lnTo>
                  <a:lnTo>
                    <a:pt x="7950385" y="3517900"/>
                  </a:lnTo>
                  <a:lnTo>
                    <a:pt x="7961089" y="3556000"/>
                  </a:lnTo>
                  <a:lnTo>
                    <a:pt x="7971343" y="3606800"/>
                  </a:lnTo>
                  <a:lnTo>
                    <a:pt x="7981145" y="3657600"/>
                  </a:lnTo>
                  <a:lnTo>
                    <a:pt x="7990492" y="3695700"/>
                  </a:lnTo>
                  <a:lnTo>
                    <a:pt x="7999383" y="3746500"/>
                  </a:lnTo>
                  <a:lnTo>
                    <a:pt x="8007815" y="3784600"/>
                  </a:lnTo>
                  <a:lnTo>
                    <a:pt x="8015785" y="3835400"/>
                  </a:lnTo>
                  <a:lnTo>
                    <a:pt x="8023291" y="3886200"/>
                  </a:lnTo>
                  <a:lnTo>
                    <a:pt x="8030330" y="3924300"/>
                  </a:lnTo>
                  <a:lnTo>
                    <a:pt x="8036900" y="3975100"/>
                  </a:lnTo>
                  <a:lnTo>
                    <a:pt x="8042999" y="4025900"/>
                  </a:lnTo>
                  <a:lnTo>
                    <a:pt x="8048624" y="4064000"/>
                  </a:lnTo>
                  <a:lnTo>
                    <a:pt x="8053772" y="4114800"/>
                  </a:lnTo>
                  <a:lnTo>
                    <a:pt x="8058442" y="4165600"/>
                  </a:lnTo>
                  <a:lnTo>
                    <a:pt x="8062631" y="4203700"/>
                  </a:lnTo>
                  <a:lnTo>
                    <a:pt x="8066336" y="4254500"/>
                  </a:lnTo>
                  <a:lnTo>
                    <a:pt x="8069555" y="4305300"/>
                  </a:lnTo>
                  <a:lnTo>
                    <a:pt x="8072285" y="4343400"/>
                  </a:lnTo>
                  <a:lnTo>
                    <a:pt x="8074525" y="4394200"/>
                  </a:lnTo>
                  <a:lnTo>
                    <a:pt x="8076271" y="4445000"/>
                  </a:lnTo>
                  <a:lnTo>
                    <a:pt x="8077521" y="4495800"/>
                  </a:lnTo>
                  <a:lnTo>
                    <a:pt x="8078273" y="4533900"/>
                  </a:lnTo>
                  <a:lnTo>
                    <a:pt x="8078523" y="4584566"/>
                  </a:lnTo>
                  <a:lnTo>
                    <a:pt x="8078273" y="4635500"/>
                  </a:lnTo>
                  <a:lnTo>
                    <a:pt x="8077521" y="4686300"/>
                  </a:lnTo>
                  <a:lnTo>
                    <a:pt x="8076271" y="4737100"/>
                  </a:lnTo>
                  <a:lnTo>
                    <a:pt x="8074525" y="4775200"/>
                  </a:lnTo>
                  <a:lnTo>
                    <a:pt x="8072285" y="4826000"/>
                  </a:lnTo>
                  <a:lnTo>
                    <a:pt x="8069555" y="4876800"/>
                  </a:lnTo>
                  <a:lnTo>
                    <a:pt x="8066336" y="4927600"/>
                  </a:lnTo>
                  <a:lnTo>
                    <a:pt x="8062631" y="4965700"/>
                  </a:lnTo>
                  <a:lnTo>
                    <a:pt x="8058442" y="5016500"/>
                  </a:lnTo>
                  <a:lnTo>
                    <a:pt x="8053772" y="5067300"/>
                  </a:lnTo>
                  <a:lnTo>
                    <a:pt x="8048624" y="5105400"/>
                  </a:lnTo>
                  <a:lnTo>
                    <a:pt x="8042999" y="5156200"/>
                  </a:lnTo>
                  <a:lnTo>
                    <a:pt x="8036900" y="5207000"/>
                  </a:lnTo>
                  <a:lnTo>
                    <a:pt x="8030330" y="5245100"/>
                  </a:lnTo>
                  <a:lnTo>
                    <a:pt x="8023291" y="5295900"/>
                  </a:lnTo>
                  <a:lnTo>
                    <a:pt x="8015785" y="5346700"/>
                  </a:lnTo>
                  <a:lnTo>
                    <a:pt x="8007815" y="5384800"/>
                  </a:lnTo>
                  <a:lnTo>
                    <a:pt x="7999383" y="5435600"/>
                  </a:lnTo>
                  <a:lnTo>
                    <a:pt x="7990492" y="5473700"/>
                  </a:lnTo>
                  <a:lnTo>
                    <a:pt x="7981145" y="5524500"/>
                  </a:lnTo>
                  <a:lnTo>
                    <a:pt x="7971343" y="5575300"/>
                  </a:lnTo>
                  <a:lnTo>
                    <a:pt x="7961089" y="5613400"/>
                  </a:lnTo>
                  <a:lnTo>
                    <a:pt x="7950385" y="5664200"/>
                  </a:lnTo>
                  <a:lnTo>
                    <a:pt x="7939235" y="5702300"/>
                  </a:lnTo>
                  <a:lnTo>
                    <a:pt x="7927640" y="5753100"/>
                  </a:lnTo>
                  <a:lnTo>
                    <a:pt x="7915603" y="5791200"/>
                  </a:lnTo>
                  <a:lnTo>
                    <a:pt x="7903126" y="5842000"/>
                  </a:lnTo>
                  <a:lnTo>
                    <a:pt x="7890212" y="5880100"/>
                  </a:lnTo>
                  <a:lnTo>
                    <a:pt x="7876863" y="5930900"/>
                  </a:lnTo>
                  <a:lnTo>
                    <a:pt x="7863082" y="5969000"/>
                  </a:lnTo>
                  <a:lnTo>
                    <a:pt x="7848870" y="6007100"/>
                  </a:lnTo>
                  <a:lnTo>
                    <a:pt x="7834232" y="6057900"/>
                  </a:lnTo>
                  <a:lnTo>
                    <a:pt x="7819168" y="6096000"/>
                  </a:lnTo>
                  <a:lnTo>
                    <a:pt x="7803681" y="6146800"/>
                  </a:lnTo>
                  <a:lnTo>
                    <a:pt x="7787775" y="6184900"/>
                  </a:lnTo>
                  <a:lnTo>
                    <a:pt x="7771450" y="6223000"/>
                  </a:lnTo>
                  <a:lnTo>
                    <a:pt x="7754710" y="6273800"/>
                  </a:lnTo>
                  <a:lnTo>
                    <a:pt x="7737558" y="6311900"/>
                  </a:lnTo>
                  <a:lnTo>
                    <a:pt x="7719995" y="6350000"/>
                  </a:lnTo>
                  <a:lnTo>
                    <a:pt x="7702024" y="6400800"/>
                  </a:lnTo>
                  <a:lnTo>
                    <a:pt x="7683647" y="6438900"/>
                  </a:lnTo>
                  <a:lnTo>
                    <a:pt x="7664868" y="6477000"/>
                  </a:lnTo>
                  <a:lnTo>
                    <a:pt x="7645688" y="6515100"/>
                  </a:lnTo>
                  <a:lnTo>
                    <a:pt x="7626109" y="6553200"/>
                  </a:lnTo>
                  <a:lnTo>
                    <a:pt x="7606135" y="6604000"/>
                  </a:lnTo>
                  <a:lnTo>
                    <a:pt x="7585767" y="6642100"/>
                  </a:lnTo>
                  <a:lnTo>
                    <a:pt x="7565009" y="6680200"/>
                  </a:lnTo>
                  <a:lnTo>
                    <a:pt x="7543862" y="6718300"/>
                  </a:lnTo>
                  <a:lnTo>
                    <a:pt x="7522329" y="6756400"/>
                  </a:lnTo>
                  <a:lnTo>
                    <a:pt x="7500413" y="6794500"/>
                  </a:lnTo>
                  <a:lnTo>
                    <a:pt x="7478115" y="6832600"/>
                  </a:lnTo>
                  <a:lnTo>
                    <a:pt x="7455439" y="6883400"/>
                  </a:lnTo>
                  <a:lnTo>
                    <a:pt x="7432386" y="6921500"/>
                  </a:lnTo>
                  <a:lnTo>
                    <a:pt x="7408960" y="6959600"/>
                  </a:lnTo>
                  <a:lnTo>
                    <a:pt x="7385162" y="6997700"/>
                  </a:lnTo>
                  <a:lnTo>
                    <a:pt x="7360996" y="7035800"/>
                  </a:lnTo>
                  <a:lnTo>
                    <a:pt x="7336462" y="7073900"/>
                  </a:lnTo>
                  <a:lnTo>
                    <a:pt x="7311565" y="7112000"/>
                  </a:lnTo>
                  <a:lnTo>
                    <a:pt x="7286306" y="7150100"/>
                  </a:lnTo>
                  <a:lnTo>
                    <a:pt x="7260689" y="7175500"/>
                  </a:lnTo>
                  <a:lnTo>
                    <a:pt x="7234714" y="7213600"/>
                  </a:lnTo>
                  <a:lnTo>
                    <a:pt x="7208385" y="7251700"/>
                  </a:lnTo>
                  <a:lnTo>
                    <a:pt x="7181704" y="7289800"/>
                  </a:lnTo>
                  <a:lnTo>
                    <a:pt x="7154674" y="7327900"/>
                  </a:lnTo>
                  <a:lnTo>
                    <a:pt x="7127297" y="7366000"/>
                  </a:lnTo>
                  <a:lnTo>
                    <a:pt x="7107580" y="7384066"/>
                  </a:lnTo>
                  <a:close/>
                </a:path>
              </a:pathLst>
            </a:custGeom>
            <a:solidFill>
              <a:srgbClr val="003870">
                <a:alpha val="4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7575" y="826008"/>
            <a:ext cx="6294119" cy="19690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70493" y="3626646"/>
            <a:ext cx="159686" cy="15968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70493" y="4363661"/>
            <a:ext cx="159686" cy="15968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70493" y="5837695"/>
            <a:ext cx="159686" cy="15968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027867" y="1746837"/>
            <a:ext cx="8068309" cy="5184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600"/>
              </a:lnSpc>
              <a:spcBef>
                <a:spcPts val="95"/>
              </a:spcBef>
            </a:pPr>
            <a:r>
              <a:rPr sz="3850" b="1" dirty="0">
                <a:solidFill>
                  <a:srgbClr val="131313"/>
                </a:solidFill>
                <a:latin typeface="Gill Sans MT"/>
                <a:cs typeface="Gill Sans MT"/>
              </a:rPr>
              <a:t>Progress</a:t>
            </a:r>
            <a:r>
              <a:rPr sz="3850" b="1" spc="-12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spc="-270" dirty="0">
                <a:solidFill>
                  <a:srgbClr val="131313"/>
                </a:solidFill>
                <a:latin typeface="Gill Sans MT"/>
                <a:cs typeface="Gill Sans MT"/>
              </a:rPr>
              <a:t>NHA</a:t>
            </a:r>
            <a:r>
              <a:rPr sz="3850" b="1" spc="-2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spc="90" dirty="0">
                <a:solidFill>
                  <a:srgbClr val="131313"/>
                </a:solidFill>
                <a:latin typeface="Gill Sans MT"/>
                <a:cs typeface="Gill Sans MT"/>
              </a:rPr>
              <a:t>has</a:t>
            </a:r>
            <a:r>
              <a:rPr sz="3850" b="1" spc="-7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dirty="0">
                <a:solidFill>
                  <a:srgbClr val="131313"/>
                </a:solidFill>
                <a:latin typeface="Gill Sans MT"/>
                <a:cs typeface="Gill Sans MT"/>
              </a:rPr>
              <a:t>achieved</a:t>
            </a:r>
            <a:r>
              <a:rPr sz="3850" b="1" spc="-7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dirty="0">
                <a:solidFill>
                  <a:srgbClr val="131313"/>
                </a:solidFill>
                <a:latin typeface="Gill Sans MT"/>
                <a:cs typeface="Gill Sans MT"/>
              </a:rPr>
              <a:t>to</a:t>
            </a:r>
            <a:r>
              <a:rPr sz="3850" b="1" spc="-7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spc="-20" dirty="0">
                <a:solidFill>
                  <a:srgbClr val="131313"/>
                </a:solidFill>
                <a:latin typeface="Gill Sans MT"/>
                <a:cs typeface="Gill Sans MT"/>
              </a:rPr>
              <a:t>date </a:t>
            </a:r>
            <a:r>
              <a:rPr sz="3850" b="1" spc="-10" dirty="0">
                <a:solidFill>
                  <a:srgbClr val="131313"/>
                </a:solidFill>
                <a:latin typeface="Gill Sans MT"/>
                <a:cs typeface="Gill Sans MT"/>
              </a:rPr>
              <a:t>towards:</a:t>
            </a:r>
            <a:endParaRPr sz="3850" dirty="0">
              <a:latin typeface="Gill Sans MT"/>
              <a:cs typeface="Gill Sans MT"/>
            </a:endParaRPr>
          </a:p>
          <a:p>
            <a:pPr marL="847725">
              <a:lnSpc>
                <a:spcPct val="100000"/>
              </a:lnSpc>
              <a:spcBef>
                <a:spcPts val="1185"/>
              </a:spcBef>
            </a:pPr>
            <a:r>
              <a:rPr sz="3850" b="1" spc="-45" dirty="0">
                <a:solidFill>
                  <a:srgbClr val="131313"/>
                </a:solidFill>
                <a:latin typeface="Gill Sans MT"/>
                <a:cs typeface="Gill Sans MT"/>
              </a:rPr>
              <a:t>Attracting</a:t>
            </a:r>
            <a:r>
              <a:rPr sz="3850" b="1" spc="-8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dirty="0">
                <a:solidFill>
                  <a:srgbClr val="131313"/>
                </a:solidFill>
                <a:latin typeface="Gill Sans MT"/>
                <a:cs typeface="Gill Sans MT"/>
              </a:rPr>
              <a:t>Asset</a:t>
            </a:r>
            <a:r>
              <a:rPr sz="3850" b="1" spc="-8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spc="-10" dirty="0">
                <a:solidFill>
                  <a:srgbClr val="131313"/>
                </a:solidFill>
                <a:latin typeface="Gill Sans MT"/>
                <a:cs typeface="Gill Sans MT"/>
              </a:rPr>
              <a:t>Owners</a:t>
            </a:r>
            <a:endParaRPr sz="3850" dirty="0">
              <a:latin typeface="Gill Sans MT"/>
              <a:cs typeface="Gill Sans MT"/>
            </a:endParaRPr>
          </a:p>
          <a:p>
            <a:pPr marL="847725" marR="106680">
              <a:lnSpc>
                <a:spcPct val="125600"/>
              </a:lnSpc>
            </a:pPr>
            <a:r>
              <a:rPr sz="3850" b="1" dirty="0">
                <a:solidFill>
                  <a:srgbClr val="131313"/>
                </a:solidFill>
                <a:latin typeface="Gill Sans MT"/>
                <a:cs typeface="Gill Sans MT"/>
              </a:rPr>
              <a:t>Using</a:t>
            </a:r>
            <a:r>
              <a:rPr sz="3850" b="1" spc="-14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spc="-100" dirty="0">
                <a:solidFill>
                  <a:srgbClr val="131313"/>
                </a:solidFill>
                <a:latin typeface="Gill Sans MT"/>
                <a:cs typeface="Gill Sans MT"/>
              </a:rPr>
              <a:t>WPW</a:t>
            </a:r>
            <a:r>
              <a:rPr sz="3850" b="1" spc="-13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dirty="0">
                <a:solidFill>
                  <a:srgbClr val="131313"/>
                </a:solidFill>
                <a:latin typeface="Gill Sans MT"/>
                <a:cs typeface="Gill Sans MT"/>
              </a:rPr>
              <a:t>to</a:t>
            </a:r>
            <a:r>
              <a:rPr sz="3850" b="1" spc="-140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spc="-10" dirty="0">
                <a:solidFill>
                  <a:srgbClr val="131313"/>
                </a:solidFill>
                <a:latin typeface="Gill Sans MT"/>
                <a:cs typeface="Gill Sans MT"/>
              </a:rPr>
              <a:t>Enhance</a:t>
            </a:r>
            <a:r>
              <a:rPr sz="3850" b="1" spc="-13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spc="-90" dirty="0">
                <a:solidFill>
                  <a:srgbClr val="131313"/>
                </a:solidFill>
                <a:latin typeface="Gill Sans MT"/>
                <a:cs typeface="Gill Sans MT"/>
              </a:rPr>
              <a:t>NHA’s </a:t>
            </a:r>
            <a:r>
              <a:rPr sz="3850" b="1" dirty="0">
                <a:solidFill>
                  <a:srgbClr val="131313"/>
                </a:solidFill>
                <a:latin typeface="Gill Sans MT"/>
                <a:cs typeface="Gill Sans MT"/>
              </a:rPr>
              <a:t>Advocacy</a:t>
            </a:r>
            <a:r>
              <a:rPr sz="3850" b="1" spc="-9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spc="-10" dirty="0">
                <a:solidFill>
                  <a:srgbClr val="131313"/>
                </a:solidFill>
                <a:latin typeface="Gill Sans MT"/>
                <a:cs typeface="Gill Sans MT"/>
              </a:rPr>
              <a:t>Efforts</a:t>
            </a:r>
            <a:endParaRPr sz="3850" dirty="0">
              <a:latin typeface="Gill Sans MT"/>
              <a:cs typeface="Gill Sans MT"/>
            </a:endParaRPr>
          </a:p>
          <a:p>
            <a:pPr marL="847725" marR="1315085">
              <a:lnSpc>
                <a:spcPct val="125600"/>
              </a:lnSpc>
            </a:pPr>
            <a:r>
              <a:rPr sz="3850" b="1" spc="-55" dirty="0">
                <a:solidFill>
                  <a:srgbClr val="131313"/>
                </a:solidFill>
                <a:latin typeface="Gill Sans MT"/>
                <a:cs typeface="Gill Sans MT"/>
              </a:rPr>
              <a:t>Promoting</a:t>
            </a:r>
            <a:r>
              <a:rPr sz="3850" b="1" spc="-21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spc="-160" dirty="0">
                <a:solidFill>
                  <a:srgbClr val="131313"/>
                </a:solidFill>
                <a:latin typeface="Gill Sans MT"/>
                <a:cs typeface="Gill Sans MT"/>
              </a:rPr>
              <a:t>DEI</a:t>
            </a:r>
            <a:r>
              <a:rPr sz="3850" b="1" spc="-10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dirty="0">
                <a:solidFill>
                  <a:srgbClr val="131313"/>
                </a:solidFill>
                <a:latin typeface="Gill Sans MT"/>
                <a:cs typeface="Gill Sans MT"/>
              </a:rPr>
              <a:t>at</a:t>
            </a:r>
            <a:r>
              <a:rPr sz="3850" b="1" spc="-17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spc="-20" dirty="0">
                <a:solidFill>
                  <a:srgbClr val="131313"/>
                </a:solidFill>
                <a:latin typeface="Gill Sans MT"/>
                <a:cs typeface="Gill Sans MT"/>
              </a:rPr>
              <a:t>All</a:t>
            </a:r>
            <a:r>
              <a:rPr sz="3850" b="1" spc="-165" dirty="0">
                <a:solidFill>
                  <a:srgbClr val="131313"/>
                </a:solidFill>
                <a:latin typeface="Gill Sans MT"/>
                <a:cs typeface="Gill Sans MT"/>
              </a:rPr>
              <a:t> </a:t>
            </a:r>
            <a:r>
              <a:rPr sz="3850" b="1" spc="-295" dirty="0">
                <a:solidFill>
                  <a:srgbClr val="131313"/>
                </a:solidFill>
                <a:latin typeface="Gill Sans MT"/>
                <a:cs typeface="Gill Sans MT"/>
              </a:rPr>
              <a:t>NHA </a:t>
            </a:r>
            <a:r>
              <a:rPr sz="3850" b="1" spc="-10" dirty="0">
                <a:solidFill>
                  <a:srgbClr val="131313"/>
                </a:solidFill>
                <a:latin typeface="Gill Sans MT"/>
                <a:cs typeface="Gill Sans MT"/>
              </a:rPr>
              <a:t>Events</a:t>
            </a:r>
            <a:endParaRPr sz="3850" dirty="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86506" y="320549"/>
            <a:ext cx="8392795" cy="4578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250" dirty="0">
                <a:solidFill>
                  <a:srgbClr val="246D81"/>
                </a:solidFill>
                <a:latin typeface="Tahoma"/>
                <a:cs typeface="Tahoma"/>
              </a:rPr>
              <a:t>2023</a:t>
            </a:r>
            <a:r>
              <a:rPr sz="2800" spc="10" dirty="0">
                <a:solidFill>
                  <a:srgbClr val="246D81"/>
                </a:solidFill>
                <a:latin typeface="Tahoma"/>
                <a:cs typeface="Tahoma"/>
              </a:rPr>
              <a:t> </a:t>
            </a:r>
            <a:r>
              <a:rPr sz="2800" spc="150" dirty="0">
                <a:solidFill>
                  <a:srgbClr val="246D81"/>
                </a:solidFill>
                <a:latin typeface="Tahoma"/>
                <a:cs typeface="Tahoma"/>
              </a:rPr>
              <a:t>NHA</a:t>
            </a:r>
            <a:r>
              <a:rPr sz="2800" spc="15" dirty="0">
                <a:solidFill>
                  <a:srgbClr val="246D81"/>
                </a:solidFill>
                <a:latin typeface="Tahoma"/>
                <a:cs typeface="Tahoma"/>
              </a:rPr>
              <a:t> </a:t>
            </a:r>
            <a:r>
              <a:rPr sz="2800" spc="80" dirty="0">
                <a:solidFill>
                  <a:srgbClr val="246D81"/>
                </a:solidFill>
                <a:latin typeface="Tahoma"/>
                <a:cs typeface="Tahoma"/>
              </a:rPr>
              <a:t>Priority</a:t>
            </a:r>
            <a:r>
              <a:rPr sz="2800" spc="10" dirty="0">
                <a:solidFill>
                  <a:srgbClr val="246D81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246D81"/>
                </a:solidFill>
                <a:latin typeface="Tahoma"/>
                <a:cs typeface="Tahoma"/>
              </a:rPr>
              <a:t>Actions</a:t>
            </a:r>
            <a:r>
              <a:rPr sz="2800" spc="15" dirty="0">
                <a:solidFill>
                  <a:srgbClr val="246D81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246D81"/>
                </a:solidFill>
                <a:latin typeface="Tahoma"/>
                <a:cs typeface="Tahoma"/>
              </a:rPr>
              <a:t>-</a:t>
            </a:r>
            <a:r>
              <a:rPr sz="2800" spc="15" dirty="0">
                <a:solidFill>
                  <a:srgbClr val="246D81"/>
                </a:solidFill>
                <a:latin typeface="Tahoma"/>
                <a:cs typeface="Tahoma"/>
              </a:rPr>
              <a:t> </a:t>
            </a:r>
            <a:r>
              <a:rPr sz="2800" spc="75" dirty="0">
                <a:solidFill>
                  <a:srgbClr val="246D81"/>
                </a:solidFill>
                <a:latin typeface="Tahoma"/>
                <a:cs typeface="Tahoma"/>
              </a:rPr>
              <a:t>Progress</a:t>
            </a:r>
            <a:r>
              <a:rPr sz="2800" spc="10" dirty="0">
                <a:solidFill>
                  <a:srgbClr val="246D81"/>
                </a:solidFill>
                <a:latin typeface="Tahoma"/>
                <a:cs typeface="Tahoma"/>
              </a:rPr>
              <a:t> </a:t>
            </a:r>
            <a:r>
              <a:rPr sz="2800" spc="60" dirty="0">
                <a:solidFill>
                  <a:srgbClr val="246D81"/>
                </a:solidFill>
                <a:latin typeface="Tahoma"/>
                <a:cs typeface="Tahoma"/>
              </a:rPr>
              <a:t>Report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664292" y="4559078"/>
            <a:ext cx="581024" cy="581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6B8915-EEB3-7637-1406-C12B97F8D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6664292" y="5713709"/>
            <a:ext cx="566977" cy="567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36E621-94AE-0D5E-BB54-F4DF5B4B3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66146" y="3416904"/>
            <a:ext cx="579170" cy="5791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2740635"/>
              <a:ext cx="7870190" cy="7546975"/>
            </a:xfrm>
            <a:custGeom>
              <a:avLst/>
              <a:gdLst/>
              <a:ahLst/>
              <a:cxnLst/>
              <a:rect l="l" t="t" r="r" b="b"/>
              <a:pathLst>
                <a:path w="7870190" h="7546975">
                  <a:moveTo>
                    <a:pt x="3370019" y="12699"/>
                  </a:moveTo>
                  <a:lnTo>
                    <a:pt x="2906060" y="12699"/>
                  </a:lnTo>
                  <a:lnTo>
                    <a:pt x="2952234" y="0"/>
                  </a:lnTo>
                  <a:lnTo>
                    <a:pt x="3323846" y="0"/>
                  </a:lnTo>
                  <a:lnTo>
                    <a:pt x="3370019" y="12699"/>
                  </a:lnTo>
                  <a:close/>
                </a:path>
                <a:path w="7870190" h="7546975">
                  <a:moveTo>
                    <a:pt x="3553537" y="25399"/>
                  </a:moveTo>
                  <a:lnTo>
                    <a:pt x="2722543" y="25399"/>
                  </a:lnTo>
                  <a:lnTo>
                    <a:pt x="2768242" y="12699"/>
                  </a:lnTo>
                  <a:lnTo>
                    <a:pt x="3507838" y="12699"/>
                  </a:lnTo>
                  <a:lnTo>
                    <a:pt x="3553537" y="25399"/>
                  </a:lnTo>
                  <a:close/>
                </a:path>
                <a:path w="7870190" h="7546975">
                  <a:moveTo>
                    <a:pt x="3689883" y="38099"/>
                  </a:moveTo>
                  <a:lnTo>
                    <a:pt x="2586196" y="38099"/>
                  </a:lnTo>
                  <a:lnTo>
                    <a:pt x="2631518" y="25399"/>
                  </a:lnTo>
                  <a:lnTo>
                    <a:pt x="3644562" y="25399"/>
                  </a:lnTo>
                  <a:lnTo>
                    <a:pt x="3689883" y="38099"/>
                  </a:lnTo>
                  <a:close/>
                </a:path>
                <a:path w="7870190" h="7546975">
                  <a:moveTo>
                    <a:pt x="3780135" y="50799"/>
                  </a:moveTo>
                  <a:lnTo>
                    <a:pt x="2495944" y="50799"/>
                  </a:lnTo>
                  <a:lnTo>
                    <a:pt x="2541004" y="38099"/>
                  </a:lnTo>
                  <a:lnTo>
                    <a:pt x="3735075" y="38099"/>
                  </a:lnTo>
                  <a:lnTo>
                    <a:pt x="3780135" y="50799"/>
                  </a:lnTo>
                  <a:close/>
                </a:path>
                <a:path w="7870190" h="7546975">
                  <a:moveTo>
                    <a:pt x="3869851" y="63499"/>
                  </a:moveTo>
                  <a:lnTo>
                    <a:pt x="2406228" y="63499"/>
                  </a:lnTo>
                  <a:lnTo>
                    <a:pt x="2451018" y="50799"/>
                  </a:lnTo>
                  <a:lnTo>
                    <a:pt x="3825061" y="50799"/>
                  </a:lnTo>
                  <a:lnTo>
                    <a:pt x="3869851" y="63499"/>
                  </a:lnTo>
                  <a:close/>
                </a:path>
                <a:path w="7870190" h="7546975">
                  <a:moveTo>
                    <a:pt x="4003385" y="88899"/>
                  </a:moveTo>
                  <a:lnTo>
                    <a:pt x="2272695" y="88899"/>
                  </a:lnTo>
                  <a:lnTo>
                    <a:pt x="2361576" y="63499"/>
                  </a:lnTo>
                  <a:lnTo>
                    <a:pt x="3914503" y="63499"/>
                  </a:lnTo>
                  <a:lnTo>
                    <a:pt x="4003385" y="88899"/>
                  </a:lnTo>
                  <a:close/>
                </a:path>
                <a:path w="7870190" h="7546975">
                  <a:moveTo>
                    <a:pt x="4266503" y="152399"/>
                  </a:moveTo>
                  <a:lnTo>
                    <a:pt x="2009577" y="152399"/>
                  </a:lnTo>
                  <a:lnTo>
                    <a:pt x="2228469" y="88899"/>
                  </a:lnTo>
                  <a:lnTo>
                    <a:pt x="4047611" y="88899"/>
                  </a:lnTo>
                  <a:lnTo>
                    <a:pt x="4266503" y="152399"/>
                  </a:lnTo>
                  <a:close/>
                </a:path>
                <a:path w="7870190" h="7546975">
                  <a:moveTo>
                    <a:pt x="7286983" y="7546364"/>
                  </a:moveTo>
                  <a:lnTo>
                    <a:pt x="0" y="7546364"/>
                  </a:lnTo>
                  <a:lnTo>
                    <a:pt x="0" y="1280132"/>
                  </a:lnTo>
                  <a:lnTo>
                    <a:pt x="45431" y="1244599"/>
                  </a:lnTo>
                  <a:lnTo>
                    <a:pt x="78300" y="1206499"/>
                  </a:lnTo>
                  <a:lnTo>
                    <a:pt x="144815" y="1155699"/>
                  </a:lnTo>
                  <a:lnTo>
                    <a:pt x="178456" y="1117599"/>
                  </a:lnTo>
                  <a:lnTo>
                    <a:pt x="246496" y="1066799"/>
                  </a:lnTo>
                  <a:lnTo>
                    <a:pt x="280890" y="1028699"/>
                  </a:lnTo>
                  <a:lnTo>
                    <a:pt x="420916" y="927099"/>
                  </a:lnTo>
                  <a:lnTo>
                    <a:pt x="564763" y="825499"/>
                  </a:lnTo>
                  <a:lnTo>
                    <a:pt x="712297" y="723899"/>
                  </a:lnTo>
                  <a:lnTo>
                    <a:pt x="863389" y="622299"/>
                  </a:lnTo>
                  <a:lnTo>
                    <a:pt x="901702" y="609599"/>
                  </a:lnTo>
                  <a:lnTo>
                    <a:pt x="978963" y="558799"/>
                  </a:lnTo>
                  <a:lnTo>
                    <a:pt x="1017906" y="546099"/>
                  </a:lnTo>
                  <a:lnTo>
                    <a:pt x="1096408" y="495299"/>
                  </a:lnTo>
                  <a:lnTo>
                    <a:pt x="1135962" y="482599"/>
                  </a:lnTo>
                  <a:lnTo>
                    <a:pt x="1175717" y="457199"/>
                  </a:lnTo>
                  <a:lnTo>
                    <a:pt x="1215669" y="444499"/>
                  </a:lnTo>
                  <a:lnTo>
                    <a:pt x="1255816" y="419099"/>
                  </a:lnTo>
                  <a:lnTo>
                    <a:pt x="1296157" y="406399"/>
                  </a:lnTo>
                  <a:lnTo>
                    <a:pt x="1336690" y="380999"/>
                  </a:lnTo>
                  <a:lnTo>
                    <a:pt x="1377412" y="368299"/>
                  </a:lnTo>
                  <a:lnTo>
                    <a:pt x="1418321" y="342899"/>
                  </a:lnTo>
                  <a:lnTo>
                    <a:pt x="1500694" y="317499"/>
                  </a:lnTo>
                  <a:lnTo>
                    <a:pt x="1542153" y="292099"/>
                  </a:lnTo>
                  <a:lnTo>
                    <a:pt x="1752096" y="228599"/>
                  </a:lnTo>
                  <a:lnTo>
                    <a:pt x="1794599" y="203199"/>
                  </a:lnTo>
                  <a:lnTo>
                    <a:pt x="1966260" y="152399"/>
                  </a:lnTo>
                  <a:lnTo>
                    <a:pt x="4309820" y="152399"/>
                  </a:lnTo>
                  <a:lnTo>
                    <a:pt x="4481481" y="203199"/>
                  </a:lnTo>
                  <a:lnTo>
                    <a:pt x="4523984" y="228599"/>
                  </a:lnTo>
                  <a:lnTo>
                    <a:pt x="4733926" y="292099"/>
                  </a:lnTo>
                  <a:lnTo>
                    <a:pt x="4775386" y="317499"/>
                  </a:lnTo>
                  <a:lnTo>
                    <a:pt x="4857758" y="342899"/>
                  </a:lnTo>
                  <a:lnTo>
                    <a:pt x="4898668" y="368299"/>
                  </a:lnTo>
                  <a:lnTo>
                    <a:pt x="4939390" y="380999"/>
                  </a:lnTo>
                  <a:lnTo>
                    <a:pt x="4979922" y="406399"/>
                  </a:lnTo>
                  <a:lnTo>
                    <a:pt x="5020264" y="419099"/>
                  </a:lnTo>
                  <a:lnTo>
                    <a:pt x="5060411" y="444499"/>
                  </a:lnTo>
                  <a:lnTo>
                    <a:pt x="5100363" y="457199"/>
                  </a:lnTo>
                  <a:lnTo>
                    <a:pt x="5140117" y="482599"/>
                  </a:lnTo>
                  <a:lnTo>
                    <a:pt x="5179672" y="495299"/>
                  </a:lnTo>
                  <a:lnTo>
                    <a:pt x="5258174" y="546099"/>
                  </a:lnTo>
                  <a:lnTo>
                    <a:pt x="5297117" y="558799"/>
                  </a:lnTo>
                  <a:lnTo>
                    <a:pt x="5374378" y="609599"/>
                  </a:lnTo>
                  <a:lnTo>
                    <a:pt x="5412691" y="622299"/>
                  </a:lnTo>
                  <a:lnTo>
                    <a:pt x="5563783" y="723899"/>
                  </a:lnTo>
                  <a:lnTo>
                    <a:pt x="5711317" y="825499"/>
                  </a:lnTo>
                  <a:lnTo>
                    <a:pt x="5855164" y="927099"/>
                  </a:lnTo>
                  <a:lnTo>
                    <a:pt x="5995190" y="1028699"/>
                  </a:lnTo>
                  <a:lnTo>
                    <a:pt x="6029584" y="1066799"/>
                  </a:lnTo>
                  <a:lnTo>
                    <a:pt x="6097624" y="1117599"/>
                  </a:lnTo>
                  <a:lnTo>
                    <a:pt x="6131265" y="1155699"/>
                  </a:lnTo>
                  <a:lnTo>
                    <a:pt x="6197780" y="1206499"/>
                  </a:lnTo>
                  <a:lnTo>
                    <a:pt x="6230649" y="1244599"/>
                  </a:lnTo>
                  <a:lnTo>
                    <a:pt x="6295602" y="1295399"/>
                  </a:lnTo>
                  <a:lnTo>
                    <a:pt x="6327681" y="1333499"/>
                  </a:lnTo>
                  <a:lnTo>
                    <a:pt x="6359493" y="1358899"/>
                  </a:lnTo>
                  <a:lnTo>
                    <a:pt x="6391035" y="1396999"/>
                  </a:lnTo>
                  <a:lnTo>
                    <a:pt x="6422305" y="1422399"/>
                  </a:lnTo>
                  <a:lnTo>
                    <a:pt x="6453302" y="1460499"/>
                  </a:lnTo>
                  <a:lnTo>
                    <a:pt x="6484023" y="1498599"/>
                  </a:lnTo>
                  <a:lnTo>
                    <a:pt x="6514466" y="1523999"/>
                  </a:lnTo>
                  <a:lnTo>
                    <a:pt x="6544630" y="1562099"/>
                  </a:lnTo>
                  <a:lnTo>
                    <a:pt x="6574512" y="1587499"/>
                  </a:lnTo>
                  <a:lnTo>
                    <a:pt x="6604109" y="1625599"/>
                  </a:lnTo>
                  <a:lnTo>
                    <a:pt x="6633421" y="1663699"/>
                  </a:lnTo>
                  <a:lnTo>
                    <a:pt x="6662444" y="1701799"/>
                  </a:lnTo>
                  <a:lnTo>
                    <a:pt x="6691178" y="1727199"/>
                  </a:lnTo>
                  <a:lnTo>
                    <a:pt x="6719619" y="1765299"/>
                  </a:lnTo>
                  <a:lnTo>
                    <a:pt x="6747766" y="1803399"/>
                  </a:lnTo>
                  <a:lnTo>
                    <a:pt x="6775617" y="1841499"/>
                  </a:lnTo>
                  <a:lnTo>
                    <a:pt x="6803170" y="1866899"/>
                  </a:lnTo>
                  <a:lnTo>
                    <a:pt x="6830422" y="1904999"/>
                  </a:lnTo>
                  <a:lnTo>
                    <a:pt x="6857372" y="1943099"/>
                  </a:lnTo>
                  <a:lnTo>
                    <a:pt x="6884017" y="1981199"/>
                  </a:lnTo>
                  <a:lnTo>
                    <a:pt x="6910355" y="2019299"/>
                  </a:lnTo>
                  <a:lnTo>
                    <a:pt x="6936385" y="2057399"/>
                  </a:lnTo>
                  <a:lnTo>
                    <a:pt x="6962105" y="2095499"/>
                  </a:lnTo>
                  <a:lnTo>
                    <a:pt x="6987511" y="2133599"/>
                  </a:lnTo>
                  <a:lnTo>
                    <a:pt x="7012603" y="2171699"/>
                  </a:lnTo>
                  <a:lnTo>
                    <a:pt x="7037378" y="2209799"/>
                  </a:lnTo>
                  <a:lnTo>
                    <a:pt x="7061835" y="2247899"/>
                  </a:lnTo>
                  <a:lnTo>
                    <a:pt x="7085970" y="2285999"/>
                  </a:lnTo>
                  <a:lnTo>
                    <a:pt x="7109782" y="2324099"/>
                  </a:lnTo>
                  <a:lnTo>
                    <a:pt x="7133269" y="2362199"/>
                  </a:lnTo>
                  <a:lnTo>
                    <a:pt x="7156430" y="2400299"/>
                  </a:lnTo>
                  <a:lnTo>
                    <a:pt x="7179261" y="2438399"/>
                  </a:lnTo>
                  <a:lnTo>
                    <a:pt x="7201760" y="2489199"/>
                  </a:lnTo>
                  <a:lnTo>
                    <a:pt x="7223927" y="2527299"/>
                  </a:lnTo>
                  <a:lnTo>
                    <a:pt x="7245758" y="2565399"/>
                  </a:lnTo>
                  <a:lnTo>
                    <a:pt x="7267252" y="2603499"/>
                  </a:lnTo>
                  <a:lnTo>
                    <a:pt x="7288407" y="2641599"/>
                  </a:lnTo>
                  <a:lnTo>
                    <a:pt x="7309220" y="2692399"/>
                  </a:lnTo>
                  <a:lnTo>
                    <a:pt x="7329689" y="2730499"/>
                  </a:lnTo>
                  <a:lnTo>
                    <a:pt x="7349813" y="2768599"/>
                  </a:lnTo>
                  <a:lnTo>
                    <a:pt x="7369589" y="2819399"/>
                  </a:lnTo>
                  <a:lnTo>
                    <a:pt x="7389016" y="2857499"/>
                  </a:lnTo>
                  <a:lnTo>
                    <a:pt x="7408090" y="2895599"/>
                  </a:lnTo>
                  <a:lnTo>
                    <a:pt x="7426811" y="2946399"/>
                  </a:lnTo>
                  <a:lnTo>
                    <a:pt x="7445176" y="2984499"/>
                  </a:lnTo>
                  <a:lnTo>
                    <a:pt x="7463184" y="3022599"/>
                  </a:lnTo>
                  <a:lnTo>
                    <a:pt x="7480831" y="3073399"/>
                  </a:lnTo>
                  <a:lnTo>
                    <a:pt x="7498116" y="3111499"/>
                  </a:lnTo>
                  <a:lnTo>
                    <a:pt x="7515037" y="3162299"/>
                  </a:lnTo>
                  <a:lnTo>
                    <a:pt x="7531592" y="3200399"/>
                  </a:lnTo>
                  <a:lnTo>
                    <a:pt x="7547779" y="3238499"/>
                  </a:lnTo>
                  <a:lnTo>
                    <a:pt x="7563595" y="3289299"/>
                  </a:lnTo>
                  <a:lnTo>
                    <a:pt x="7579040" y="3327399"/>
                  </a:lnTo>
                  <a:lnTo>
                    <a:pt x="7594110" y="3378199"/>
                  </a:lnTo>
                  <a:lnTo>
                    <a:pt x="7608803" y="3428999"/>
                  </a:lnTo>
                  <a:lnTo>
                    <a:pt x="7623118" y="3467099"/>
                  </a:lnTo>
                  <a:lnTo>
                    <a:pt x="7637053" y="3517899"/>
                  </a:lnTo>
                  <a:lnTo>
                    <a:pt x="7650605" y="3555999"/>
                  </a:lnTo>
                  <a:lnTo>
                    <a:pt x="7663772" y="3606799"/>
                  </a:lnTo>
                  <a:lnTo>
                    <a:pt x="7676553" y="3644899"/>
                  </a:lnTo>
                  <a:lnTo>
                    <a:pt x="7688944" y="3695699"/>
                  </a:lnTo>
                  <a:lnTo>
                    <a:pt x="7700946" y="3746499"/>
                  </a:lnTo>
                  <a:lnTo>
                    <a:pt x="7712554" y="3784599"/>
                  </a:lnTo>
                  <a:lnTo>
                    <a:pt x="7723767" y="3835399"/>
                  </a:lnTo>
                  <a:lnTo>
                    <a:pt x="7734584" y="3886199"/>
                  </a:lnTo>
                  <a:lnTo>
                    <a:pt x="7745001" y="3924299"/>
                  </a:lnTo>
                  <a:lnTo>
                    <a:pt x="7755017" y="3975099"/>
                  </a:lnTo>
                  <a:lnTo>
                    <a:pt x="7764631" y="4025899"/>
                  </a:lnTo>
                  <a:lnTo>
                    <a:pt x="7773839" y="4063999"/>
                  </a:lnTo>
                  <a:lnTo>
                    <a:pt x="7782640" y="4114799"/>
                  </a:lnTo>
                  <a:lnTo>
                    <a:pt x="7791031" y="4165599"/>
                  </a:lnTo>
                  <a:lnTo>
                    <a:pt x="7799011" y="4216399"/>
                  </a:lnTo>
                  <a:lnTo>
                    <a:pt x="7806578" y="4254499"/>
                  </a:lnTo>
                  <a:lnTo>
                    <a:pt x="7813730" y="4305299"/>
                  </a:lnTo>
                  <a:lnTo>
                    <a:pt x="7820464" y="4356099"/>
                  </a:lnTo>
                  <a:lnTo>
                    <a:pt x="7826778" y="4406899"/>
                  </a:lnTo>
                  <a:lnTo>
                    <a:pt x="7832671" y="4457699"/>
                  </a:lnTo>
                  <a:lnTo>
                    <a:pt x="7838140" y="4495799"/>
                  </a:lnTo>
                  <a:lnTo>
                    <a:pt x="7843183" y="4546599"/>
                  </a:lnTo>
                  <a:lnTo>
                    <a:pt x="7847799" y="4597399"/>
                  </a:lnTo>
                  <a:lnTo>
                    <a:pt x="7851984" y="4648199"/>
                  </a:lnTo>
                  <a:lnTo>
                    <a:pt x="7855738" y="4698999"/>
                  </a:lnTo>
                  <a:lnTo>
                    <a:pt x="7859058" y="4749799"/>
                  </a:lnTo>
                  <a:lnTo>
                    <a:pt x="7861942" y="4800599"/>
                  </a:lnTo>
                  <a:lnTo>
                    <a:pt x="7864388" y="4851399"/>
                  </a:lnTo>
                  <a:lnTo>
                    <a:pt x="7866394" y="4902199"/>
                  </a:lnTo>
                  <a:lnTo>
                    <a:pt x="7867957" y="4940299"/>
                  </a:lnTo>
                  <a:lnTo>
                    <a:pt x="7869077" y="4991099"/>
                  </a:lnTo>
                  <a:lnTo>
                    <a:pt x="7869750" y="5041899"/>
                  </a:lnTo>
                  <a:lnTo>
                    <a:pt x="7869974" y="5092521"/>
                  </a:lnTo>
                  <a:lnTo>
                    <a:pt x="7869750" y="5143499"/>
                  </a:lnTo>
                  <a:lnTo>
                    <a:pt x="7869077" y="5194299"/>
                  </a:lnTo>
                  <a:lnTo>
                    <a:pt x="7867957" y="5245099"/>
                  </a:lnTo>
                  <a:lnTo>
                    <a:pt x="7866394" y="5295899"/>
                  </a:lnTo>
                  <a:lnTo>
                    <a:pt x="7864388" y="5346699"/>
                  </a:lnTo>
                  <a:lnTo>
                    <a:pt x="7861942" y="5397499"/>
                  </a:lnTo>
                  <a:lnTo>
                    <a:pt x="7859058" y="5448299"/>
                  </a:lnTo>
                  <a:lnTo>
                    <a:pt x="7855738" y="5499099"/>
                  </a:lnTo>
                  <a:lnTo>
                    <a:pt x="7851984" y="5549899"/>
                  </a:lnTo>
                  <a:lnTo>
                    <a:pt x="7847799" y="5587999"/>
                  </a:lnTo>
                  <a:lnTo>
                    <a:pt x="7843183" y="5638799"/>
                  </a:lnTo>
                  <a:lnTo>
                    <a:pt x="7838140" y="5689599"/>
                  </a:lnTo>
                  <a:lnTo>
                    <a:pt x="7832671" y="5740399"/>
                  </a:lnTo>
                  <a:lnTo>
                    <a:pt x="7826778" y="5791199"/>
                  </a:lnTo>
                  <a:lnTo>
                    <a:pt x="7820464" y="5841999"/>
                  </a:lnTo>
                  <a:lnTo>
                    <a:pt x="7813730" y="5880099"/>
                  </a:lnTo>
                  <a:lnTo>
                    <a:pt x="7806578" y="5930899"/>
                  </a:lnTo>
                  <a:lnTo>
                    <a:pt x="7799011" y="5981699"/>
                  </a:lnTo>
                  <a:lnTo>
                    <a:pt x="7791031" y="6032499"/>
                  </a:lnTo>
                  <a:lnTo>
                    <a:pt x="7782640" y="6070599"/>
                  </a:lnTo>
                  <a:lnTo>
                    <a:pt x="7773839" y="6121399"/>
                  </a:lnTo>
                  <a:lnTo>
                    <a:pt x="7764631" y="6172199"/>
                  </a:lnTo>
                  <a:lnTo>
                    <a:pt x="7755017" y="6222999"/>
                  </a:lnTo>
                  <a:lnTo>
                    <a:pt x="7745001" y="6261099"/>
                  </a:lnTo>
                  <a:lnTo>
                    <a:pt x="7734584" y="6311899"/>
                  </a:lnTo>
                  <a:lnTo>
                    <a:pt x="7723767" y="6362699"/>
                  </a:lnTo>
                  <a:lnTo>
                    <a:pt x="7712554" y="6400799"/>
                  </a:lnTo>
                  <a:lnTo>
                    <a:pt x="7700946" y="6451599"/>
                  </a:lnTo>
                  <a:lnTo>
                    <a:pt x="7688944" y="6502399"/>
                  </a:lnTo>
                  <a:lnTo>
                    <a:pt x="7676553" y="6540499"/>
                  </a:lnTo>
                  <a:lnTo>
                    <a:pt x="7663772" y="6591299"/>
                  </a:lnTo>
                  <a:lnTo>
                    <a:pt x="7650605" y="6629399"/>
                  </a:lnTo>
                  <a:lnTo>
                    <a:pt x="7637053" y="6680199"/>
                  </a:lnTo>
                  <a:lnTo>
                    <a:pt x="7623118" y="6730999"/>
                  </a:lnTo>
                  <a:lnTo>
                    <a:pt x="7608803" y="6769099"/>
                  </a:lnTo>
                  <a:lnTo>
                    <a:pt x="7594110" y="6819899"/>
                  </a:lnTo>
                  <a:lnTo>
                    <a:pt x="7579040" y="6857999"/>
                  </a:lnTo>
                  <a:lnTo>
                    <a:pt x="7563595" y="6908799"/>
                  </a:lnTo>
                  <a:lnTo>
                    <a:pt x="7547779" y="6946899"/>
                  </a:lnTo>
                  <a:lnTo>
                    <a:pt x="7531592" y="6997699"/>
                  </a:lnTo>
                  <a:lnTo>
                    <a:pt x="7515037" y="7035799"/>
                  </a:lnTo>
                  <a:lnTo>
                    <a:pt x="7498116" y="7073899"/>
                  </a:lnTo>
                  <a:lnTo>
                    <a:pt x="7480831" y="7124699"/>
                  </a:lnTo>
                  <a:lnTo>
                    <a:pt x="7463184" y="7162799"/>
                  </a:lnTo>
                  <a:lnTo>
                    <a:pt x="7445176" y="7213599"/>
                  </a:lnTo>
                  <a:lnTo>
                    <a:pt x="7426811" y="7251699"/>
                  </a:lnTo>
                  <a:lnTo>
                    <a:pt x="7408090" y="7289799"/>
                  </a:lnTo>
                  <a:lnTo>
                    <a:pt x="7389016" y="7340599"/>
                  </a:lnTo>
                  <a:lnTo>
                    <a:pt x="7369589" y="7378699"/>
                  </a:lnTo>
                  <a:lnTo>
                    <a:pt x="7349813" y="7416799"/>
                  </a:lnTo>
                  <a:lnTo>
                    <a:pt x="7329689" y="7467599"/>
                  </a:lnTo>
                  <a:lnTo>
                    <a:pt x="7309220" y="7505699"/>
                  </a:lnTo>
                  <a:lnTo>
                    <a:pt x="7288407" y="7543799"/>
                  </a:lnTo>
                  <a:lnTo>
                    <a:pt x="7286983" y="7546364"/>
                  </a:lnTo>
                  <a:close/>
                </a:path>
              </a:pathLst>
            </a:custGeom>
            <a:solidFill>
              <a:srgbClr val="246D81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13380" y="8291566"/>
              <a:ext cx="3390899" cy="127634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3675462"/>
            <a:ext cx="7131684" cy="6611620"/>
            <a:chOff x="0" y="3675462"/>
            <a:chExt cx="7131684" cy="66116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78747"/>
              <a:ext cx="4922914" cy="61082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6019" y="3675462"/>
              <a:ext cx="4591049" cy="14096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9296" y="5981096"/>
              <a:ext cx="3562349" cy="1238249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199" y="396240"/>
            <a:ext cx="6568439" cy="248716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854544" y="234015"/>
            <a:ext cx="6684645" cy="119697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080">
              <a:lnSpc>
                <a:spcPts val="4430"/>
              </a:lnSpc>
              <a:spcBef>
                <a:spcPts val="555"/>
              </a:spcBef>
            </a:pPr>
            <a:r>
              <a:rPr sz="4000" dirty="0">
                <a:solidFill>
                  <a:srgbClr val="246D81"/>
                </a:solidFill>
                <a:latin typeface="Trebuchet MS"/>
                <a:cs typeface="Trebuchet MS"/>
              </a:rPr>
              <a:t>2023</a:t>
            </a:r>
            <a:r>
              <a:rPr sz="4000" spc="-85" dirty="0">
                <a:solidFill>
                  <a:srgbClr val="246D81"/>
                </a:solidFill>
                <a:latin typeface="Trebuchet MS"/>
                <a:cs typeface="Trebuchet MS"/>
              </a:rPr>
              <a:t> </a:t>
            </a:r>
            <a:r>
              <a:rPr sz="4000" spc="360" dirty="0">
                <a:solidFill>
                  <a:srgbClr val="246D81"/>
                </a:solidFill>
                <a:latin typeface="Trebuchet MS"/>
                <a:cs typeface="Trebuchet MS"/>
              </a:rPr>
              <a:t>NHA</a:t>
            </a:r>
            <a:r>
              <a:rPr sz="4000" spc="-80" dirty="0">
                <a:solidFill>
                  <a:srgbClr val="246D81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246D81"/>
                </a:solidFill>
                <a:latin typeface="Trebuchet MS"/>
                <a:cs typeface="Trebuchet MS"/>
              </a:rPr>
              <a:t>Priority</a:t>
            </a:r>
            <a:r>
              <a:rPr sz="4000" spc="-80" dirty="0">
                <a:solidFill>
                  <a:srgbClr val="246D81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246D81"/>
                </a:solidFill>
                <a:latin typeface="Trebuchet MS"/>
                <a:cs typeface="Trebuchet MS"/>
              </a:rPr>
              <a:t>actions</a:t>
            </a:r>
            <a:r>
              <a:rPr sz="4000" spc="-85" dirty="0">
                <a:solidFill>
                  <a:srgbClr val="246D81"/>
                </a:solidFill>
                <a:latin typeface="Trebuchet MS"/>
                <a:cs typeface="Trebuchet MS"/>
              </a:rPr>
              <a:t> </a:t>
            </a:r>
            <a:r>
              <a:rPr sz="4000" spc="225" dirty="0">
                <a:solidFill>
                  <a:srgbClr val="246D81"/>
                </a:solidFill>
                <a:latin typeface="Trebuchet MS"/>
                <a:cs typeface="Trebuchet MS"/>
              </a:rPr>
              <a:t>- </a:t>
            </a:r>
            <a:r>
              <a:rPr sz="4000" spc="100" dirty="0">
                <a:solidFill>
                  <a:srgbClr val="246D81"/>
                </a:solidFill>
                <a:latin typeface="Trebuchet MS"/>
                <a:cs typeface="Trebuchet MS"/>
              </a:rPr>
              <a:t>Progress</a:t>
            </a:r>
            <a:r>
              <a:rPr sz="4000" spc="-90" dirty="0">
                <a:solidFill>
                  <a:srgbClr val="246D81"/>
                </a:solidFill>
                <a:latin typeface="Trebuchet MS"/>
                <a:cs typeface="Trebuchet MS"/>
              </a:rPr>
              <a:t> </a:t>
            </a:r>
            <a:r>
              <a:rPr sz="4000" spc="-10" dirty="0">
                <a:solidFill>
                  <a:srgbClr val="246D81"/>
                </a:solidFill>
                <a:latin typeface="Trebuchet MS"/>
                <a:cs typeface="Trebuchet MS"/>
              </a:rPr>
              <a:t>Report</a:t>
            </a:r>
            <a:endParaRPr sz="400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79549" y="4102212"/>
            <a:ext cx="152399" cy="1523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79549" y="6159612"/>
            <a:ext cx="152399" cy="1523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857274" y="1666334"/>
            <a:ext cx="7506970" cy="482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3600" b="1" spc="-105" dirty="0">
                <a:solidFill>
                  <a:srgbClr val="131313"/>
                </a:solidFill>
                <a:latin typeface="Arial"/>
                <a:cs typeface="Arial"/>
              </a:rPr>
              <a:t>Progress</a:t>
            </a:r>
            <a:r>
              <a:rPr sz="3600" b="1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3600" b="1" spc="90" dirty="0">
                <a:solidFill>
                  <a:srgbClr val="131313"/>
                </a:solidFill>
                <a:latin typeface="Arial"/>
                <a:cs typeface="Arial"/>
              </a:rPr>
              <a:t>NHA</a:t>
            </a:r>
            <a:r>
              <a:rPr sz="3600" b="1" spc="-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3600" b="1" spc="-114" dirty="0">
                <a:solidFill>
                  <a:srgbClr val="131313"/>
                </a:solidFill>
                <a:latin typeface="Arial"/>
                <a:cs typeface="Arial"/>
              </a:rPr>
              <a:t>has</a:t>
            </a:r>
            <a:r>
              <a:rPr sz="3600" b="1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3600" b="1" spc="-105" dirty="0">
                <a:solidFill>
                  <a:srgbClr val="131313"/>
                </a:solidFill>
                <a:latin typeface="Arial"/>
                <a:cs typeface="Arial"/>
              </a:rPr>
              <a:t>achieved</a:t>
            </a:r>
            <a:r>
              <a:rPr sz="3600" b="1" spc="-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31313"/>
                </a:solidFill>
                <a:latin typeface="Arial"/>
                <a:cs typeface="Arial"/>
              </a:rPr>
              <a:t>to</a:t>
            </a:r>
            <a:r>
              <a:rPr sz="3600" b="1" spc="-8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131313"/>
                </a:solidFill>
                <a:latin typeface="Arial"/>
                <a:cs typeface="Arial"/>
              </a:rPr>
              <a:t>date </a:t>
            </a:r>
            <a:r>
              <a:rPr sz="3600" b="1" spc="-10" dirty="0">
                <a:solidFill>
                  <a:srgbClr val="131313"/>
                </a:solidFill>
                <a:latin typeface="Arial"/>
                <a:cs typeface="Arial"/>
              </a:rPr>
              <a:t>towards: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650">
              <a:latin typeface="Arial"/>
              <a:cs typeface="Arial"/>
            </a:endParaRPr>
          </a:p>
          <a:p>
            <a:pPr marL="789305" marR="214629">
              <a:lnSpc>
                <a:spcPct val="125000"/>
              </a:lnSpc>
            </a:pPr>
            <a:r>
              <a:rPr sz="3600" b="1" spc="-95" dirty="0">
                <a:solidFill>
                  <a:srgbClr val="131313"/>
                </a:solidFill>
                <a:latin typeface="Arial"/>
                <a:cs typeface="Arial"/>
              </a:rPr>
              <a:t>Expanding</a:t>
            </a:r>
            <a:r>
              <a:rPr sz="3600" b="1" spc="-114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31313"/>
                </a:solidFill>
                <a:latin typeface="Arial"/>
                <a:cs typeface="Arial"/>
              </a:rPr>
              <a:t>NHA’s</a:t>
            </a:r>
            <a:r>
              <a:rPr sz="3600" b="1" spc="-1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3600" b="1" spc="-114" dirty="0">
                <a:solidFill>
                  <a:srgbClr val="131313"/>
                </a:solidFill>
                <a:latin typeface="Arial"/>
                <a:cs typeface="Arial"/>
              </a:rPr>
              <a:t>Social</a:t>
            </a:r>
            <a:r>
              <a:rPr sz="3600" b="1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131313"/>
                </a:solidFill>
                <a:latin typeface="Arial"/>
                <a:cs typeface="Arial"/>
              </a:rPr>
              <a:t>Media Engagement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600">
              <a:latin typeface="Arial"/>
              <a:cs typeface="Arial"/>
            </a:endParaRPr>
          </a:p>
          <a:p>
            <a:pPr marL="789305">
              <a:lnSpc>
                <a:spcPct val="100000"/>
              </a:lnSpc>
            </a:pPr>
            <a:r>
              <a:rPr sz="3600" b="1" spc="-100" dirty="0">
                <a:solidFill>
                  <a:srgbClr val="131313"/>
                </a:solidFill>
                <a:latin typeface="Arial"/>
                <a:cs typeface="Arial"/>
              </a:rPr>
              <a:t>Reaching</a:t>
            </a:r>
            <a:r>
              <a:rPr sz="3600" b="1" spc="-7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3600" b="1" spc="55" dirty="0">
                <a:solidFill>
                  <a:srgbClr val="131313"/>
                </a:solidFill>
                <a:latin typeface="Arial"/>
                <a:cs typeface="Arial"/>
              </a:rPr>
              <a:t>1M+</a:t>
            </a:r>
            <a:r>
              <a:rPr sz="3600" b="1" spc="-7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131313"/>
                </a:solidFill>
                <a:latin typeface="Arial"/>
                <a:cs typeface="Arial"/>
              </a:rPr>
              <a:t>Millennials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164473" y="5934018"/>
            <a:ext cx="571499" cy="5714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164473" y="3887899"/>
            <a:ext cx="581024" cy="5810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3301712"/>
              <a:ext cx="7927340" cy="6985634"/>
            </a:xfrm>
            <a:custGeom>
              <a:avLst/>
              <a:gdLst/>
              <a:ahLst/>
              <a:cxnLst/>
              <a:rect l="l" t="t" r="r" b="b"/>
              <a:pathLst>
                <a:path w="7927340" h="6985634">
                  <a:moveTo>
                    <a:pt x="3427091" y="12699"/>
                  </a:moveTo>
                  <a:lnTo>
                    <a:pt x="2963132" y="12699"/>
                  </a:lnTo>
                  <a:lnTo>
                    <a:pt x="3009305" y="0"/>
                  </a:lnTo>
                  <a:lnTo>
                    <a:pt x="3380918" y="0"/>
                  </a:lnTo>
                  <a:lnTo>
                    <a:pt x="3427091" y="12699"/>
                  </a:lnTo>
                  <a:close/>
                </a:path>
                <a:path w="7927340" h="6985634">
                  <a:moveTo>
                    <a:pt x="3610609" y="25399"/>
                  </a:moveTo>
                  <a:lnTo>
                    <a:pt x="2779615" y="25399"/>
                  </a:lnTo>
                  <a:lnTo>
                    <a:pt x="2825314" y="12699"/>
                  </a:lnTo>
                  <a:lnTo>
                    <a:pt x="3564910" y="12699"/>
                  </a:lnTo>
                  <a:lnTo>
                    <a:pt x="3610609" y="25399"/>
                  </a:lnTo>
                  <a:close/>
                </a:path>
                <a:path w="7927340" h="6985634">
                  <a:moveTo>
                    <a:pt x="3746955" y="38099"/>
                  </a:moveTo>
                  <a:lnTo>
                    <a:pt x="2643268" y="38099"/>
                  </a:lnTo>
                  <a:lnTo>
                    <a:pt x="2688590" y="25399"/>
                  </a:lnTo>
                  <a:lnTo>
                    <a:pt x="3701633" y="25399"/>
                  </a:lnTo>
                  <a:lnTo>
                    <a:pt x="3746955" y="38099"/>
                  </a:lnTo>
                  <a:close/>
                </a:path>
                <a:path w="7927340" h="6985634">
                  <a:moveTo>
                    <a:pt x="3837207" y="50799"/>
                  </a:moveTo>
                  <a:lnTo>
                    <a:pt x="2553016" y="50799"/>
                  </a:lnTo>
                  <a:lnTo>
                    <a:pt x="2598076" y="38099"/>
                  </a:lnTo>
                  <a:lnTo>
                    <a:pt x="3792147" y="38099"/>
                  </a:lnTo>
                  <a:lnTo>
                    <a:pt x="3837207" y="50799"/>
                  </a:lnTo>
                  <a:close/>
                </a:path>
                <a:path w="7927340" h="6985634">
                  <a:moveTo>
                    <a:pt x="3926923" y="63499"/>
                  </a:moveTo>
                  <a:lnTo>
                    <a:pt x="2463300" y="63499"/>
                  </a:lnTo>
                  <a:lnTo>
                    <a:pt x="2508090" y="50799"/>
                  </a:lnTo>
                  <a:lnTo>
                    <a:pt x="3882133" y="50799"/>
                  </a:lnTo>
                  <a:lnTo>
                    <a:pt x="3926923" y="63499"/>
                  </a:lnTo>
                  <a:close/>
                </a:path>
                <a:path w="7927340" h="6985634">
                  <a:moveTo>
                    <a:pt x="4060457" y="88899"/>
                  </a:moveTo>
                  <a:lnTo>
                    <a:pt x="2329766" y="88899"/>
                  </a:lnTo>
                  <a:lnTo>
                    <a:pt x="2418648" y="63499"/>
                  </a:lnTo>
                  <a:lnTo>
                    <a:pt x="3971575" y="63499"/>
                  </a:lnTo>
                  <a:lnTo>
                    <a:pt x="4060457" y="88899"/>
                  </a:lnTo>
                  <a:close/>
                </a:path>
                <a:path w="7927340" h="6985634">
                  <a:moveTo>
                    <a:pt x="4323574" y="152399"/>
                  </a:moveTo>
                  <a:lnTo>
                    <a:pt x="2066649" y="152399"/>
                  </a:lnTo>
                  <a:lnTo>
                    <a:pt x="2285541" y="88899"/>
                  </a:lnTo>
                  <a:lnTo>
                    <a:pt x="4104682" y="88899"/>
                  </a:lnTo>
                  <a:lnTo>
                    <a:pt x="4323574" y="152399"/>
                  </a:lnTo>
                  <a:close/>
                </a:path>
                <a:path w="7927340" h="6985634">
                  <a:moveTo>
                    <a:pt x="7592618" y="6985287"/>
                  </a:moveTo>
                  <a:lnTo>
                    <a:pt x="0" y="6985287"/>
                  </a:lnTo>
                  <a:lnTo>
                    <a:pt x="0" y="1337868"/>
                  </a:lnTo>
                  <a:lnTo>
                    <a:pt x="5471" y="1333499"/>
                  </a:lnTo>
                  <a:lnTo>
                    <a:pt x="37550" y="1295399"/>
                  </a:lnTo>
                  <a:lnTo>
                    <a:pt x="102503" y="1244599"/>
                  </a:lnTo>
                  <a:lnTo>
                    <a:pt x="135372" y="1206499"/>
                  </a:lnTo>
                  <a:lnTo>
                    <a:pt x="201887" y="1155699"/>
                  </a:lnTo>
                  <a:lnTo>
                    <a:pt x="235528" y="1117599"/>
                  </a:lnTo>
                  <a:lnTo>
                    <a:pt x="303567" y="1066799"/>
                  </a:lnTo>
                  <a:lnTo>
                    <a:pt x="337962" y="1028699"/>
                  </a:lnTo>
                  <a:lnTo>
                    <a:pt x="477988" y="927099"/>
                  </a:lnTo>
                  <a:lnTo>
                    <a:pt x="621834" y="825499"/>
                  </a:lnTo>
                  <a:lnTo>
                    <a:pt x="769369" y="723899"/>
                  </a:lnTo>
                  <a:lnTo>
                    <a:pt x="920461" y="622299"/>
                  </a:lnTo>
                  <a:lnTo>
                    <a:pt x="958774" y="609599"/>
                  </a:lnTo>
                  <a:lnTo>
                    <a:pt x="1036034" y="558799"/>
                  </a:lnTo>
                  <a:lnTo>
                    <a:pt x="1074978" y="546099"/>
                  </a:lnTo>
                  <a:lnTo>
                    <a:pt x="1153479" y="495299"/>
                  </a:lnTo>
                  <a:lnTo>
                    <a:pt x="1193034" y="482599"/>
                  </a:lnTo>
                  <a:lnTo>
                    <a:pt x="1232788" y="457199"/>
                  </a:lnTo>
                  <a:lnTo>
                    <a:pt x="1272740" y="444499"/>
                  </a:lnTo>
                  <a:lnTo>
                    <a:pt x="1312888" y="419099"/>
                  </a:lnTo>
                  <a:lnTo>
                    <a:pt x="1353229" y="406399"/>
                  </a:lnTo>
                  <a:lnTo>
                    <a:pt x="1393762" y="380999"/>
                  </a:lnTo>
                  <a:lnTo>
                    <a:pt x="1434484" y="368299"/>
                  </a:lnTo>
                  <a:lnTo>
                    <a:pt x="1475393" y="342899"/>
                  </a:lnTo>
                  <a:lnTo>
                    <a:pt x="1557766" y="317499"/>
                  </a:lnTo>
                  <a:lnTo>
                    <a:pt x="1599225" y="292099"/>
                  </a:lnTo>
                  <a:lnTo>
                    <a:pt x="1809167" y="228599"/>
                  </a:lnTo>
                  <a:lnTo>
                    <a:pt x="1851671" y="203199"/>
                  </a:lnTo>
                  <a:lnTo>
                    <a:pt x="2023332" y="152399"/>
                  </a:lnTo>
                  <a:lnTo>
                    <a:pt x="4366891" y="152399"/>
                  </a:lnTo>
                  <a:lnTo>
                    <a:pt x="4538553" y="203199"/>
                  </a:lnTo>
                  <a:lnTo>
                    <a:pt x="4581056" y="228599"/>
                  </a:lnTo>
                  <a:lnTo>
                    <a:pt x="4790998" y="292099"/>
                  </a:lnTo>
                  <a:lnTo>
                    <a:pt x="4832457" y="317499"/>
                  </a:lnTo>
                  <a:lnTo>
                    <a:pt x="4914830" y="342899"/>
                  </a:lnTo>
                  <a:lnTo>
                    <a:pt x="4955740" y="368299"/>
                  </a:lnTo>
                  <a:lnTo>
                    <a:pt x="4996462" y="380999"/>
                  </a:lnTo>
                  <a:lnTo>
                    <a:pt x="5036994" y="406399"/>
                  </a:lnTo>
                  <a:lnTo>
                    <a:pt x="5077335" y="419099"/>
                  </a:lnTo>
                  <a:lnTo>
                    <a:pt x="5117483" y="444499"/>
                  </a:lnTo>
                  <a:lnTo>
                    <a:pt x="5157435" y="457199"/>
                  </a:lnTo>
                  <a:lnTo>
                    <a:pt x="5197189" y="482599"/>
                  </a:lnTo>
                  <a:lnTo>
                    <a:pt x="5236744" y="495299"/>
                  </a:lnTo>
                  <a:lnTo>
                    <a:pt x="5315246" y="546099"/>
                  </a:lnTo>
                  <a:lnTo>
                    <a:pt x="5354189" y="558799"/>
                  </a:lnTo>
                  <a:lnTo>
                    <a:pt x="5431449" y="609599"/>
                  </a:lnTo>
                  <a:lnTo>
                    <a:pt x="5469763" y="622299"/>
                  </a:lnTo>
                  <a:lnTo>
                    <a:pt x="5620854" y="723899"/>
                  </a:lnTo>
                  <a:lnTo>
                    <a:pt x="5768389" y="825499"/>
                  </a:lnTo>
                  <a:lnTo>
                    <a:pt x="5912235" y="927099"/>
                  </a:lnTo>
                  <a:lnTo>
                    <a:pt x="6052262" y="1028699"/>
                  </a:lnTo>
                  <a:lnTo>
                    <a:pt x="6086656" y="1066799"/>
                  </a:lnTo>
                  <a:lnTo>
                    <a:pt x="6154695" y="1117599"/>
                  </a:lnTo>
                  <a:lnTo>
                    <a:pt x="6188336" y="1155699"/>
                  </a:lnTo>
                  <a:lnTo>
                    <a:pt x="6254851" y="1206499"/>
                  </a:lnTo>
                  <a:lnTo>
                    <a:pt x="6287720" y="1244599"/>
                  </a:lnTo>
                  <a:lnTo>
                    <a:pt x="6352673" y="1295399"/>
                  </a:lnTo>
                  <a:lnTo>
                    <a:pt x="6384752" y="1333499"/>
                  </a:lnTo>
                  <a:lnTo>
                    <a:pt x="6416564" y="1358899"/>
                  </a:lnTo>
                  <a:lnTo>
                    <a:pt x="6448106" y="1396999"/>
                  </a:lnTo>
                  <a:lnTo>
                    <a:pt x="6479377" y="1422399"/>
                  </a:lnTo>
                  <a:lnTo>
                    <a:pt x="6510374" y="1460499"/>
                  </a:lnTo>
                  <a:lnTo>
                    <a:pt x="6541095" y="1498599"/>
                  </a:lnTo>
                  <a:lnTo>
                    <a:pt x="6571538" y="1523999"/>
                  </a:lnTo>
                  <a:lnTo>
                    <a:pt x="6601701" y="1562099"/>
                  </a:lnTo>
                  <a:lnTo>
                    <a:pt x="6631583" y="1587499"/>
                  </a:lnTo>
                  <a:lnTo>
                    <a:pt x="6661181" y="1625599"/>
                  </a:lnTo>
                  <a:lnTo>
                    <a:pt x="6690492" y="1663699"/>
                  </a:lnTo>
                  <a:lnTo>
                    <a:pt x="6719516" y="1701799"/>
                  </a:lnTo>
                  <a:lnTo>
                    <a:pt x="6748249" y="1727199"/>
                  </a:lnTo>
                  <a:lnTo>
                    <a:pt x="6776691" y="1765299"/>
                  </a:lnTo>
                  <a:lnTo>
                    <a:pt x="6804838" y="1803399"/>
                  </a:lnTo>
                  <a:lnTo>
                    <a:pt x="6832689" y="1841499"/>
                  </a:lnTo>
                  <a:lnTo>
                    <a:pt x="6860241" y="1866899"/>
                  </a:lnTo>
                  <a:lnTo>
                    <a:pt x="6887493" y="1904999"/>
                  </a:lnTo>
                  <a:lnTo>
                    <a:pt x="6914443" y="1943099"/>
                  </a:lnTo>
                  <a:lnTo>
                    <a:pt x="6941088" y="1981199"/>
                  </a:lnTo>
                  <a:lnTo>
                    <a:pt x="6967427" y="2019299"/>
                  </a:lnTo>
                  <a:lnTo>
                    <a:pt x="6993457" y="2057399"/>
                  </a:lnTo>
                  <a:lnTo>
                    <a:pt x="7019176" y="2095499"/>
                  </a:lnTo>
                  <a:lnTo>
                    <a:pt x="7044583" y="2133599"/>
                  </a:lnTo>
                  <a:lnTo>
                    <a:pt x="7069675" y="2171699"/>
                  </a:lnTo>
                  <a:lnTo>
                    <a:pt x="7094450" y="2209799"/>
                  </a:lnTo>
                  <a:lnTo>
                    <a:pt x="7118906" y="2247899"/>
                  </a:lnTo>
                  <a:lnTo>
                    <a:pt x="7143041" y="2285999"/>
                  </a:lnTo>
                  <a:lnTo>
                    <a:pt x="7166854" y="2324099"/>
                  </a:lnTo>
                  <a:lnTo>
                    <a:pt x="7190341" y="2362199"/>
                  </a:lnTo>
                  <a:lnTo>
                    <a:pt x="7213501" y="2400299"/>
                  </a:lnTo>
                  <a:lnTo>
                    <a:pt x="7236332" y="2438399"/>
                  </a:lnTo>
                  <a:lnTo>
                    <a:pt x="7258832" y="2489199"/>
                  </a:lnTo>
                  <a:lnTo>
                    <a:pt x="7280998" y="2527299"/>
                  </a:lnTo>
                  <a:lnTo>
                    <a:pt x="7302830" y="2565399"/>
                  </a:lnTo>
                  <a:lnTo>
                    <a:pt x="7324323" y="2603499"/>
                  </a:lnTo>
                  <a:lnTo>
                    <a:pt x="7345478" y="2641599"/>
                  </a:lnTo>
                  <a:lnTo>
                    <a:pt x="7366291" y="2692399"/>
                  </a:lnTo>
                  <a:lnTo>
                    <a:pt x="7386760" y="2730499"/>
                  </a:lnTo>
                  <a:lnTo>
                    <a:pt x="7406884" y="2768599"/>
                  </a:lnTo>
                  <a:lnTo>
                    <a:pt x="7426660" y="2819399"/>
                  </a:lnTo>
                  <a:lnTo>
                    <a:pt x="7446087" y="2857499"/>
                  </a:lnTo>
                  <a:lnTo>
                    <a:pt x="7465162" y="2895599"/>
                  </a:lnTo>
                  <a:lnTo>
                    <a:pt x="7483882" y="2946399"/>
                  </a:lnTo>
                  <a:lnTo>
                    <a:pt x="7502248" y="2984499"/>
                  </a:lnTo>
                  <a:lnTo>
                    <a:pt x="7520255" y="3022599"/>
                  </a:lnTo>
                  <a:lnTo>
                    <a:pt x="7537902" y="3073399"/>
                  </a:lnTo>
                  <a:lnTo>
                    <a:pt x="7555187" y="3111499"/>
                  </a:lnTo>
                  <a:lnTo>
                    <a:pt x="7572108" y="3162299"/>
                  </a:lnTo>
                  <a:lnTo>
                    <a:pt x="7588663" y="3200399"/>
                  </a:lnTo>
                  <a:lnTo>
                    <a:pt x="7604850" y="3238499"/>
                  </a:lnTo>
                  <a:lnTo>
                    <a:pt x="7620667" y="3289299"/>
                  </a:lnTo>
                  <a:lnTo>
                    <a:pt x="7636111" y="3327399"/>
                  </a:lnTo>
                  <a:lnTo>
                    <a:pt x="7651181" y="3378199"/>
                  </a:lnTo>
                  <a:lnTo>
                    <a:pt x="7665874" y="3428999"/>
                  </a:lnTo>
                  <a:lnTo>
                    <a:pt x="7680189" y="3467099"/>
                  </a:lnTo>
                  <a:lnTo>
                    <a:pt x="7694124" y="3517899"/>
                  </a:lnTo>
                  <a:lnTo>
                    <a:pt x="7707676" y="3555999"/>
                  </a:lnTo>
                  <a:lnTo>
                    <a:pt x="7720843" y="3606799"/>
                  </a:lnTo>
                  <a:lnTo>
                    <a:pt x="7733624" y="3644899"/>
                  </a:lnTo>
                  <a:lnTo>
                    <a:pt x="7746016" y="3695699"/>
                  </a:lnTo>
                  <a:lnTo>
                    <a:pt x="7758017" y="3746499"/>
                  </a:lnTo>
                  <a:lnTo>
                    <a:pt x="7769625" y="3784599"/>
                  </a:lnTo>
                  <a:lnTo>
                    <a:pt x="7780838" y="3835399"/>
                  </a:lnTo>
                  <a:lnTo>
                    <a:pt x="7791655" y="3886199"/>
                  </a:lnTo>
                  <a:lnTo>
                    <a:pt x="7802072" y="3924299"/>
                  </a:lnTo>
                  <a:lnTo>
                    <a:pt x="7812089" y="3975099"/>
                  </a:lnTo>
                  <a:lnTo>
                    <a:pt x="7821702" y="4025899"/>
                  </a:lnTo>
                  <a:lnTo>
                    <a:pt x="7830910" y="4063999"/>
                  </a:lnTo>
                  <a:lnTo>
                    <a:pt x="7839711" y="4114799"/>
                  </a:lnTo>
                  <a:lnTo>
                    <a:pt x="7848102" y="4165599"/>
                  </a:lnTo>
                  <a:lnTo>
                    <a:pt x="7856083" y="4216399"/>
                  </a:lnTo>
                  <a:lnTo>
                    <a:pt x="7863649" y="4254499"/>
                  </a:lnTo>
                  <a:lnTo>
                    <a:pt x="7870801" y="4305299"/>
                  </a:lnTo>
                  <a:lnTo>
                    <a:pt x="7877535" y="4356099"/>
                  </a:lnTo>
                  <a:lnTo>
                    <a:pt x="7883849" y="4406899"/>
                  </a:lnTo>
                  <a:lnTo>
                    <a:pt x="7889742" y="4457699"/>
                  </a:lnTo>
                  <a:lnTo>
                    <a:pt x="7895211" y="4495799"/>
                  </a:lnTo>
                  <a:lnTo>
                    <a:pt x="7900254" y="4546599"/>
                  </a:lnTo>
                  <a:lnTo>
                    <a:pt x="7904870" y="4597399"/>
                  </a:lnTo>
                  <a:lnTo>
                    <a:pt x="7909055" y="4648199"/>
                  </a:lnTo>
                  <a:lnTo>
                    <a:pt x="7912809" y="4698999"/>
                  </a:lnTo>
                  <a:lnTo>
                    <a:pt x="7916129" y="4749799"/>
                  </a:lnTo>
                  <a:lnTo>
                    <a:pt x="7919013" y="4800599"/>
                  </a:lnTo>
                  <a:lnTo>
                    <a:pt x="7921459" y="4851399"/>
                  </a:lnTo>
                  <a:lnTo>
                    <a:pt x="7923465" y="4902199"/>
                  </a:lnTo>
                  <a:lnTo>
                    <a:pt x="7925029" y="4940299"/>
                  </a:lnTo>
                  <a:lnTo>
                    <a:pt x="7926148" y="4991099"/>
                  </a:lnTo>
                  <a:lnTo>
                    <a:pt x="7926821" y="5041899"/>
                  </a:lnTo>
                  <a:lnTo>
                    <a:pt x="7927046" y="5092699"/>
                  </a:lnTo>
                  <a:lnTo>
                    <a:pt x="7926821" y="5143499"/>
                  </a:lnTo>
                  <a:lnTo>
                    <a:pt x="7926148" y="5194299"/>
                  </a:lnTo>
                  <a:lnTo>
                    <a:pt x="7925029" y="5245099"/>
                  </a:lnTo>
                  <a:lnTo>
                    <a:pt x="7923465" y="5295899"/>
                  </a:lnTo>
                  <a:lnTo>
                    <a:pt x="7921459" y="5346699"/>
                  </a:lnTo>
                  <a:lnTo>
                    <a:pt x="7919013" y="5397499"/>
                  </a:lnTo>
                  <a:lnTo>
                    <a:pt x="7916129" y="5448299"/>
                  </a:lnTo>
                  <a:lnTo>
                    <a:pt x="7912809" y="5499099"/>
                  </a:lnTo>
                  <a:lnTo>
                    <a:pt x="7909055" y="5549899"/>
                  </a:lnTo>
                  <a:lnTo>
                    <a:pt x="7904870" y="5587999"/>
                  </a:lnTo>
                  <a:lnTo>
                    <a:pt x="7900254" y="5638799"/>
                  </a:lnTo>
                  <a:lnTo>
                    <a:pt x="7895211" y="5689599"/>
                  </a:lnTo>
                  <a:lnTo>
                    <a:pt x="7889742" y="5740399"/>
                  </a:lnTo>
                  <a:lnTo>
                    <a:pt x="7883849" y="5791199"/>
                  </a:lnTo>
                  <a:lnTo>
                    <a:pt x="7877535" y="5841999"/>
                  </a:lnTo>
                  <a:lnTo>
                    <a:pt x="7870801" y="5880099"/>
                  </a:lnTo>
                  <a:lnTo>
                    <a:pt x="7863649" y="5930899"/>
                  </a:lnTo>
                  <a:lnTo>
                    <a:pt x="7856083" y="5981699"/>
                  </a:lnTo>
                  <a:lnTo>
                    <a:pt x="7848102" y="6032499"/>
                  </a:lnTo>
                  <a:lnTo>
                    <a:pt x="7839711" y="6070599"/>
                  </a:lnTo>
                  <a:lnTo>
                    <a:pt x="7830910" y="6121399"/>
                  </a:lnTo>
                  <a:lnTo>
                    <a:pt x="7821702" y="6172199"/>
                  </a:lnTo>
                  <a:lnTo>
                    <a:pt x="7812089" y="6222999"/>
                  </a:lnTo>
                  <a:lnTo>
                    <a:pt x="7802072" y="6261099"/>
                  </a:lnTo>
                  <a:lnTo>
                    <a:pt x="7791655" y="6311899"/>
                  </a:lnTo>
                  <a:lnTo>
                    <a:pt x="7780838" y="6362699"/>
                  </a:lnTo>
                  <a:lnTo>
                    <a:pt x="7769625" y="6400799"/>
                  </a:lnTo>
                  <a:lnTo>
                    <a:pt x="7758017" y="6451599"/>
                  </a:lnTo>
                  <a:lnTo>
                    <a:pt x="7746016" y="6502399"/>
                  </a:lnTo>
                  <a:lnTo>
                    <a:pt x="7733624" y="6540499"/>
                  </a:lnTo>
                  <a:lnTo>
                    <a:pt x="7720843" y="6591299"/>
                  </a:lnTo>
                  <a:lnTo>
                    <a:pt x="7707676" y="6629399"/>
                  </a:lnTo>
                  <a:lnTo>
                    <a:pt x="7694124" y="6680199"/>
                  </a:lnTo>
                  <a:lnTo>
                    <a:pt x="7680189" y="6730999"/>
                  </a:lnTo>
                  <a:lnTo>
                    <a:pt x="7665874" y="6769099"/>
                  </a:lnTo>
                  <a:lnTo>
                    <a:pt x="7651181" y="6819899"/>
                  </a:lnTo>
                  <a:lnTo>
                    <a:pt x="7636111" y="6857999"/>
                  </a:lnTo>
                  <a:lnTo>
                    <a:pt x="7620667" y="6908799"/>
                  </a:lnTo>
                  <a:lnTo>
                    <a:pt x="7604850" y="6946899"/>
                  </a:lnTo>
                  <a:lnTo>
                    <a:pt x="7592618" y="6985287"/>
                  </a:lnTo>
                  <a:close/>
                </a:path>
              </a:pathLst>
            </a:custGeom>
            <a:solidFill>
              <a:srgbClr val="246D81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04204"/>
              <a:ext cx="7581681" cy="54827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8167" y="7655890"/>
              <a:ext cx="2310117" cy="17295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351" y="856487"/>
              <a:ext cx="8452103" cy="22920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9820" y="6049380"/>
              <a:ext cx="171450" cy="1714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49820" y="7573381"/>
              <a:ext cx="171450" cy="1714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9820" y="9097380"/>
              <a:ext cx="171450" cy="17144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179920" y="2441607"/>
            <a:ext cx="7344409" cy="702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0705">
              <a:lnSpc>
                <a:spcPct val="125000"/>
              </a:lnSpc>
              <a:spcBef>
                <a:spcPts val="100"/>
              </a:spcBef>
            </a:pPr>
            <a:r>
              <a:rPr sz="4000" b="1" dirty="0">
                <a:solidFill>
                  <a:srgbClr val="246D81"/>
                </a:solidFill>
                <a:latin typeface="Trebuchet MS"/>
                <a:cs typeface="Trebuchet MS"/>
              </a:rPr>
              <a:t>2023</a:t>
            </a:r>
            <a:r>
              <a:rPr sz="4000" b="1" spc="-95" dirty="0">
                <a:solidFill>
                  <a:srgbClr val="246D81"/>
                </a:solidFill>
                <a:latin typeface="Trebuchet MS"/>
                <a:cs typeface="Trebuchet MS"/>
              </a:rPr>
              <a:t> </a:t>
            </a:r>
            <a:r>
              <a:rPr sz="4000" b="1" spc="360" dirty="0">
                <a:solidFill>
                  <a:srgbClr val="246D81"/>
                </a:solidFill>
                <a:latin typeface="Trebuchet MS"/>
                <a:cs typeface="Trebuchet MS"/>
              </a:rPr>
              <a:t>NHA</a:t>
            </a:r>
            <a:r>
              <a:rPr sz="4000" b="1" spc="-90" dirty="0">
                <a:solidFill>
                  <a:srgbClr val="246D81"/>
                </a:solidFill>
                <a:latin typeface="Trebuchet MS"/>
                <a:cs typeface="Trebuchet MS"/>
              </a:rPr>
              <a:t> </a:t>
            </a:r>
            <a:r>
              <a:rPr sz="4000" b="1" dirty="0">
                <a:solidFill>
                  <a:srgbClr val="246D81"/>
                </a:solidFill>
                <a:latin typeface="Trebuchet MS"/>
                <a:cs typeface="Trebuchet MS"/>
              </a:rPr>
              <a:t>Priority</a:t>
            </a:r>
            <a:r>
              <a:rPr sz="4000" b="1" spc="-95" dirty="0">
                <a:solidFill>
                  <a:srgbClr val="246D81"/>
                </a:solidFill>
                <a:latin typeface="Trebuchet MS"/>
                <a:cs typeface="Trebuchet MS"/>
              </a:rPr>
              <a:t> </a:t>
            </a:r>
            <a:r>
              <a:rPr sz="4000" b="1" spc="65" dirty="0">
                <a:solidFill>
                  <a:srgbClr val="246D81"/>
                </a:solidFill>
                <a:latin typeface="Trebuchet MS"/>
                <a:cs typeface="Trebuchet MS"/>
              </a:rPr>
              <a:t>Actions</a:t>
            </a:r>
            <a:r>
              <a:rPr sz="4000" b="1" spc="-90" dirty="0">
                <a:solidFill>
                  <a:srgbClr val="246D81"/>
                </a:solidFill>
                <a:latin typeface="Trebuchet MS"/>
                <a:cs typeface="Trebuchet MS"/>
              </a:rPr>
              <a:t> </a:t>
            </a:r>
            <a:r>
              <a:rPr sz="4000" b="1" spc="225" dirty="0">
                <a:solidFill>
                  <a:srgbClr val="246D81"/>
                </a:solidFill>
                <a:latin typeface="Trebuchet MS"/>
                <a:cs typeface="Trebuchet MS"/>
              </a:rPr>
              <a:t>- </a:t>
            </a:r>
            <a:r>
              <a:rPr sz="4000" b="1" spc="100" dirty="0">
                <a:solidFill>
                  <a:srgbClr val="246D81"/>
                </a:solidFill>
                <a:latin typeface="Trebuchet MS"/>
                <a:cs typeface="Trebuchet MS"/>
              </a:rPr>
              <a:t>Progress</a:t>
            </a:r>
            <a:r>
              <a:rPr sz="4000" b="1" spc="-90" dirty="0">
                <a:solidFill>
                  <a:srgbClr val="246D81"/>
                </a:solidFill>
                <a:latin typeface="Trebuchet MS"/>
                <a:cs typeface="Trebuchet MS"/>
              </a:rPr>
              <a:t> </a:t>
            </a:r>
            <a:r>
              <a:rPr sz="4000" b="1" spc="-10" dirty="0">
                <a:solidFill>
                  <a:srgbClr val="246D81"/>
                </a:solidFill>
                <a:latin typeface="Trebuchet MS"/>
                <a:cs typeface="Trebuchet MS"/>
              </a:rPr>
              <a:t>Report</a:t>
            </a:r>
            <a:endParaRPr sz="4000">
              <a:latin typeface="Trebuchet MS"/>
              <a:cs typeface="Trebuchet MS"/>
            </a:endParaRPr>
          </a:p>
          <a:p>
            <a:pPr marL="12700" marR="183515">
              <a:lnSpc>
                <a:spcPct val="125000"/>
              </a:lnSpc>
              <a:spcBef>
                <a:spcPts val="1130"/>
              </a:spcBef>
            </a:pPr>
            <a:r>
              <a:rPr sz="4000" b="1" spc="-114" dirty="0">
                <a:solidFill>
                  <a:srgbClr val="131313"/>
                </a:solidFill>
                <a:latin typeface="Arial"/>
                <a:cs typeface="Arial"/>
              </a:rPr>
              <a:t>Progress</a:t>
            </a:r>
            <a:r>
              <a:rPr sz="4000" b="1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4000" b="1" spc="100" dirty="0">
                <a:solidFill>
                  <a:srgbClr val="131313"/>
                </a:solidFill>
                <a:latin typeface="Arial"/>
                <a:cs typeface="Arial"/>
              </a:rPr>
              <a:t>NHA</a:t>
            </a:r>
            <a:r>
              <a:rPr sz="4000" b="1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4000" b="1" spc="-125" dirty="0">
                <a:solidFill>
                  <a:srgbClr val="131313"/>
                </a:solidFill>
                <a:latin typeface="Arial"/>
                <a:cs typeface="Arial"/>
              </a:rPr>
              <a:t>has</a:t>
            </a:r>
            <a:r>
              <a:rPr sz="4000" b="1" spc="-10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4000" b="1" spc="-114" dirty="0">
                <a:solidFill>
                  <a:srgbClr val="131313"/>
                </a:solidFill>
                <a:latin typeface="Arial"/>
                <a:cs typeface="Arial"/>
              </a:rPr>
              <a:t>achieved</a:t>
            </a:r>
            <a:r>
              <a:rPr sz="4000" b="1" spc="-10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4000" b="1" spc="-25" dirty="0">
                <a:solidFill>
                  <a:srgbClr val="131313"/>
                </a:solidFill>
                <a:latin typeface="Arial"/>
                <a:cs typeface="Arial"/>
              </a:rPr>
              <a:t>to </a:t>
            </a:r>
            <a:r>
              <a:rPr sz="4000" b="1" dirty="0">
                <a:solidFill>
                  <a:srgbClr val="131313"/>
                </a:solidFill>
                <a:latin typeface="Arial"/>
                <a:cs typeface="Arial"/>
              </a:rPr>
              <a:t>date</a:t>
            </a:r>
            <a:r>
              <a:rPr sz="4000" b="1" spc="-14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131313"/>
                </a:solidFill>
                <a:latin typeface="Arial"/>
                <a:cs typeface="Arial"/>
              </a:rPr>
              <a:t>towards:</a:t>
            </a:r>
            <a:endParaRPr sz="4000">
              <a:latin typeface="Arial"/>
              <a:cs typeface="Arial"/>
            </a:endParaRPr>
          </a:p>
          <a:p>
            <a:pPr marL="875665" marR="1884045">
              <a:lnSpc>
                <a:spcPct val="125000"/>
              </a:lnSpc>
            </a:pPr>
            <a:r>
              <a:rPr sz="4000" b="1" spc="-55" dirty="0">
                <a:solidFill>
                  <a:srgbClr val="131313"/>
                </a:solidFill>
                <a:latin typeface="Arial"/>
                <a:cs typeface="Arial"/>
              </a:rPr>
              <a:t>Deepening</a:t>
            </a:r>
            <a:r>
              <a:rPr sz="4000" b="1" spc="-2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4000" b="1" spc="-40" dirty="0">
                <a:solidFill>
                  <a:srgbClr val="131313"/>
                </a:solidFill>
                <a:latin typeface="Arial"/>
                <a:cs typeface="Arial"/>
              </a:rPr>
              <a:t>Member </a:t>
            </a:r>
            <a:r>
              <a:rPr sz="4000" b="1" spc="-10" dirty="0">
                <a:solidFill>
                  <a:srgbClr val="131313"/>
                </a:solidFill>
                <a:latin typeface="Arial"/>
                <a:cs typeface="Arial"/>
              </a:rPr>
              <a:t>Engagement</a:t>
            </a:r>
            <a:endParaRPr sz="4000">
              <a:latin typeface="Arial"/>
              <a:cs typeface="Arial"/>
            </a:endParaRPr>
          </a:p>
          <a:p>
            <a:pPr marL="875665" marR="5080">
              <a:lnSpc>
                <a:spcPct val="125000"/>
              </a:lnSpc>
            </a:pPr>
            <a:r>
              <a:rPr sz="4000" b="1" spc="-114" dirty="0">
                <a:solidFill>
                  <a:srgbClr val="131313"/>
                </a:solidFill>
                <a:latin typeface="Arial"/>
                <a:cs typeface="Arial"/>
              </a:rPr>
              <a:t>Executing</a:t>
            </a:r>
            <a:r>
              <a:rPr sz="4000" b="1" spc="-16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4000" b="1" spc="-20" dirty="0">
                <a:solidFill>
                  <a:srgbClr val="131313"/>
                </a:solidFill>
                <a:latin typeface="Arial"/>
                <a:cs typeface="Arial"/>
              </a:rPr>
              <a:t>Office</a:t>
            </a:r>
            <a:r>
              <a:rPr sz="4000" b="1" spc="-204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4000" b="1" spc="-90" dirty="0">
                <a:solidFill>
                  <a:srgbClr val="131313"/>
                </a:solidFill>
                <a:latin typeface="Arial"/>
                <a:cs typeface="Arial"/>
              </a:rPr>
              <a:t>Relocation </a:t>
            </a:r>
            <a:r>
              <a:rPr sz="4000" b="1" spc="50" dirty="0">
                <a:solidFill>
                  <a:srgbClr val="131313"/>
                </a:solidFill>
                <a:latin typeface="Arial"/>
                <a:cs typeface="Arial"/>
              </a:rPr>
              <a:t>with</a:t>
            </a:r>
            <a:r>
              <a:rPr sz="4000" b="1" spc="-9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4000" b="1" spc="-65" dirty="0">
                <a:solidFill>
                  <a:srgbClr val="131313"/>
                </a:solidFill>
                <a:latin typeface="Arial"/>
                <a:cs typeface="Arial"/>
              </a:rPr>
              <a:t>Minimal</a:t>
            </a:r>
            <a:r>
              <a:rPr sz="4000" b="1" spc="-85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131313"/>
                </a:solidFill>
                <a:latin typeface="Arial"/>
                <a:cs typeface="Arial"/>
              </a:rPr>
              <a:t>Disruptions </a:t>
            </a:r>
            <a:r>
              <a:rPr sz="4000" b="1" spc="-55" dirty="0">
                <a:solidFill>
                  <a:srgbClr val="131313"/>
                </a:solidFill>
                <a:latin typeface="Arial"/>
                <a:cs typeface="Arial"/>
              </a:rPr>
              <a:t>Retaining</a:t>
            </a:r>
            <a:r>
              <a:rPr sz="4000" b="1" spc="-1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4000" b="1" spc="100" dirty="0">
                <a:solidFill>
                  <a:srgbClr val="131313"/>
                </a:solidFill>
                <a:latin typeface="Arial"/>
                <a:cs typeface="Arial"/>
              </a:rPr>
              <a:t>NHA</a:t>
            </a:r>
            <a:r>
              <a:rPr sz="4000" b="1" spc="-110" dirty="0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131313"/>
                </a:solidFill>
                <a:latin typeface="Arial"/>
                <a:cs typeface="Arial"/>
              </a:rPr>
              <a:t>Staff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363843" y="5696207"/>
            <a:ext cx="582295" cy="3684270"/>
            <a:chOff x="16363843" y="5696207"/>
            <a:chExt cx="582295" cy="368427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63843" y="5696207"/>
              <a:ext cx="581024" cy="581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63843" y="7363676"/>
              <a:ext cx="581024" cy="5810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74433" y="8808895"/>
              <a:ext cx="571499" cy="571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7999" cy="10286999"/>
            <a:chOff x="0" y="0"/>
            <a:chExt cx="18287999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426371"/>
              <a:ext cx="4994734" cy="52101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583" y="0"/>
              <a:ext cx="6236207" cy="248411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73999" y="580084"/>
            <a:ext cx="11743055" cy="182562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0"/>
              </a:spcBef>
            </a:pPr>
            <a:r>
              <a:rPr sz="3150" spc="-20">
                <a:solidFill>
                  <a:srgbClr val="FFFFFF"/>
                </a:solidFill>
              </a:rPr>
              <a:t>Over</a:t>
            </a:r>
            <a:r>
              <a:rPr sz="3150" spc="-90">
                <a:solidFill>
                  <a:srgbClr val="FFFFFF"/>
                </a:solidFill>
              </a:rPr>
              <a:t> </a:t>
            </a:r>
            <a:r>
              <a:rPr sz="3150" spc="145">
                <a:solidFill>
                  <a:srgbClr val="FFFFFF"/>
                </a:solidFill>
              </a:rPr>
              <a:t>3</a:t>
            </a:r>
            <a:r>
              <a:rPr lang="en-US" sz="3150" spc="145">
                <a:solidFill>
                  <a:srgbClr val="FFFFFF"/>
                </a:solidFill>
              </a:rPr>
              <a:t>3</a:t>
            </a:r>
            <a:r>
              <a:rPr sz="3150" spc="145">
                <a:solidFill>
                  <a:srgbClr val="FFFFFF"/>
                </a:solidFill>
              </a:rPr>
              <a:t>%</a:t>
            </a:r>
            <a:r>
              <a:rPr sz="3150" spc="-85">
                <a:solidFill>
                  <a:srgbClr val="FFFFFF"/>
                </a:solidFill>
              </a:rPr>
              <a:t> </a:t>
            </a:r>
            <a:r>
              <a:rPr sz="3150" spc="-95">
                <a:solidFill>
                  <a:srgbClr val="FFFFFF"/>
                </a:solidFill>
              </a:rPr>
              <a:t>Increase</a:t>
            </a:r>
            <a:r>
              <a:rPr sz="3150" spc="-85">
                <a:solidFill>
                  <a:srgbClr val="FFFFFF"/>
                </a:solidFill>
              </a:rPr>
              <a:t> </a:t>
            </a:r>
            <a:r>
              <a:rPr sz="3150" spc="-25">
                <a:solidFill>
                  <a:srgbClr val="FFFFFF"/>
                </a:solidFill>
              </a:rPr>
              <a:t>in</a:t>
            </a:r>
            <a:endParaRPr sz="3150"/>
          </a:p>
          <a:p>
            <a:pPr marL="12065" marR="5080" indent="-109220" algn="ctr">
              <a:lnSpc>
                <a:spcPct val="125000"/>
              </a:lnSpc>
            </a:pPr>
            <a:r>
              <a:rPr sz="3150" spc="-25">
                <a:solidFill>
                  <a:srgbClr val="FFFFFF"/>
                </a:solidFill>
              </a:rPr>
              <a:t>Average</a:t>
            </a:r>
            <a:r>
              <a:rPr sz="3150" spc="-114">
                <a:solidFill>
                  <a:srgbClr val="FFFFFF"/>
                </a:solidFill>
              </a:rPr>
              <a:t> </a:t>
            </a:r>
            <a:r>
              <a:rPr sz="3150" spc="140">
                <a:solidFill>
                  <a:srgbClr val="FFFFFF"/>
                </a:solidFill>
              </a:rPr>
              <a:t>#</a:t>
            </a:r>
            <a:r>
              <a:rPr sz="3150" spc="-110">
                <a:solidFill>
                  <a:srgbClr val="FFFFFF"/>
                </a:solidFill>
              </a:rPr>
              <a:t> </a:t>
            </a:r>
            <a:r>
              <a:rPr sz="3150" spc="-35">
                <a:solidFill>
                  <a:srgbClr val="FFFFFF"/>
                </a:solidFill>
              </a:rPr>
              <a:t>Participating</a:t>
            </a:r>
            <a:r>
              <a:rPr sz="3150" spc="-110">
                <a:solidFill>
                  <a:srgbClr val="FFFFFF"/>
                </a:solidFill>
              </a:rPr>
              <a:t> </a:t>
            </a:r>
            <a:r>
              <a:rPr sz="3150">
                <a:solidFill>
                  <a:srgbClr val="FFFFFF"/>
                </a:solidFill>
              </a:rPr>
              <a:t>in</a:t>
            </a:r>
            <a:r>
              <a:rPr sz="3150" spc="-110">
                <a:solidFill>
                  <a:srgbClr val="FFFFFF"/>
                </a:solidFill>
              </a:rPr>
              <a:t> </a:t>
            </a:r>
            <a:r>
              <a:rPr sz="3150" spc="-35">
                <a:solidFill>
                  <a:srgbClr val="FFFFFF"/>
                </a:solidFill>
              </a:rPr>
              <a:t>Committee</a:t>
            </a:r>
            <a:r>
              <a:rPr sz="3150" spc="-110">
                <a:solidFill>
                  <a:srgbClr val="FFFFFF"/>
                </a:solidFill>
              </a:rPr>
              <a:t> </a:t>
            </a:r>
            <a:r>
              <a:rPr sz="3150" spc="105">
                <a:solidFill>
                  <a:srgbClr val="FFFFFF"/>
                </a:solidFill>
              </a:rPr>
              <a:t>/</a:t>
            </a:r>
            <a:r>
              <a:rPr sz="3150" spc="-110">
                <a:solidFill>
                  <a:srgbClr val="FFFFFF"/>
                </a:solidFill>
              </a:rPr>
              <a:t> Council </a:t>
            </a:r>
            <a:r>
              <a:rPr sz="3150" spc="-10">
                <a:solidFill>
                  <a:srgbClr val="FFFFFF"/>
                </a:solidFill>
              </a:rPr>
              <a:t>Meetings </a:t>
            </a:r>
            <a:r>
              <a:rPr sz="3150" spc="-55">
                <a:solidFill>
                  <a:srgbClr val="FFFFFF"/>
                </a:solidFill>
              </a:rPr>
              <a:t>(comparing</a:t>
            </a:r>
            <a:r>
              <a:rPr sz="3150" spc="-75">
                <a:solidFill>
                  <a:srgbClr val="FFFFFF"/>
                </a:solidFill>
              </a:rPr>
              <a:t> </a:t>
            </a:r>
            <a:r>
              <a:rPr sz="3150" spc="135">
                <a:solidFill>
                  <a:srgbClr val="FFFFFF"/>
                </a:solidFill>
              </a:rPr>
              <a:t>2022</a:t>
            </a:r>
            <a:r>
              <a:rPr sz="3150" spc="-75">
                <a:solidFill>
                  <a:srgbClr val="FFFFFF"/>
                </a:solidFill>
              </a:rPr>
              <a:t> </a:t>
            </a:r>
            <a:r>
              <a:rPr sz="3150" spc="-40">
                <a:solidFill>
                  <a:srgbClr val="FFFFFF"/>
                </a:solidFill>
              </a:rPr>
              <a:t>monthly</a:t>
            </a:r>
            <a:r>
              <a:rPr sz="3150" spc="-75">
                <a:solidFill>
                  <a:srgbClr val="FFFFFF"/>
                </a:solidFill>
              </a:rPr>
              <a:t> </a:t>
            </a:r>
            <a:r>
              <a:rPr sz="3150" spc="-45">
                <a:solidFill>
                  <a:srgbClr val="FFFFFF"/>
                </a:solidFill>
              </a:rPr>
              <a:t>average</a:t>
            </a:r>
            <a:r>
              <a:rPr sz="3150" spc="-75">
                <a:solidFill>
                  <a:srgbClr val="FFFFFF"/>
                </a:solidFill>
              </a:rPr>
              <a:t> </a:t>
            </a:r>
            <a:r>
              <a:rPr sz="3150" spc="105">
                <a:solidFill>
                  <a:srgbClr val="FFFFFF"/>
                </a:solidFill>
              </a:rPr>
              <a:t>(273)</a:t>
            </a:r>
            <a:r>
              <a:rPr sz="3150" spc="-70">
                <a:solidFill>
                  <a:srgbClr val="FFFFFF"/>
                </a:solidFill>
              </a:rPr>
              <a:t> </a:t>
            </a:r>
            <a:r>
              <a:rPr sz="3150">
                <a:solidFill>
                  <a:srgbClr val="FFFFFF"/>
                </a:solidFill>
              </a:rPr>
              <a:t>to</a:t>
            </a:r>
            <a:r>
              <a:rPr sz="3150" spc="-75">
                <a:solidFill>
                  <a:srgbClr val="FFFFFF"/>
                </a:solidFill>
              </a:rPr>
              <a:t> </a:t>
            </a:r>
            <a:r>
              <a:rPr sz="3150" spc="135">
                <a:solidFill>
                  <a:srgbClr val="FFFFFF"/>
                </a:solidFill>
              </a:rPr>
              <a:t>2023</a:t>
            </a:r>
            <a:r>
              <a:rPr sz="3150" spc="-75">
                <a:solidFill>
                  <a:srgbClr val="FFFFFF"/>
                </a:solidFill>
              </a:rPr>
              <a:t> </a:t>
            </a:r>
            <a:r>
              <a:rPr sz="3150">
                <a:solidFill>
                  <a:srgbClr val="FFFFFF"/>
                </a:solidFill>
              </a:rPr>
              <a:t>to</a:t>
            </a:r>
            <a:r>
              <a:rPr sz="3150" spc="-75">
                <a:solidFill>
                  <a:srgbClr val="FFFFFF"/>
                </a:solidFill>
              </a:rPr>
              <a:t> </a:t>
            </a:r>
            <a:r>
              <a:rPr sz="3150">
                <a:solidFill>
                  <a:srgbClr val="FFFFFF"/>
                </a:solidFill>
              </a:rPr>
              <a:t>date</a:t>
            </a:r>
            <a:r>
              <a:rPr sz="3150" spc="-75">
                <a:solidFill>
                  <a:srgbClr val="FFFFFF"/>
                </a:solidFill>
              </a:rPr>
              <a:t> </a:t>
            </a:r>
            <a:r>
              <a:rPr sz="3150" spc="85">
                <a:solidFill>
                  <a:srgbClr val="FFFFFF"/>
                </a:solidFill>
              </a:rPr>
              <a:t>(36</a:t>
            </a:r>
            <a:r>
              <a:rPr lang="en-US" sz="3150" spc="85">
                <a:solidFill>
                  <a:srgbClr val="FFFFFF"/>
                </a:solidFill>
              </a:rPr>
              <a:t>5</a:t>
            </a:r>
            <a:r>
              <a:rPr sz="3150" spc="85">
                <a:solidFill>
                  <a:srgbClr val="FFFFFF"/>
                </a:solidFill>
              </a:rPr>
              <a:t>))</a:t>
            </a:r>
            <a:endParaRPr sz="3150"/>
          </a:p>
        </p:txBody>
      </p:sp>
      <p:sp>
        <p:nvSpPr>
          <p:cNvPr id="8" name="object 8"/>
          <p:cNvSpPr txBox="1"/>
          <p:nvPr/>
        </p:nvSpPr>
        <p:spPr>
          <a:xfrm>
            <a:off x="536613" y="1989577"/>
            <a:ext cx="5283200" cy="1149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2055" marR="5080" indent="-1189990">
              <a:lnSpc>
                <a:spcPct val="127200"/>
              </a:lnSpc>
              <a:spcBef>
                <a:spcPts val="90"/>
              </a:spcBef>
            </a:pPr>
            <a:r>
              <a:rPr sz="2900" b="1" spc="-30">
                <a:solidFill>
                  <a:srgbClr val="FFFFFF"/>
                </a:solidFill>
                <a:latin typeface="Arial"/>
                <a:cs typeface="Arial"/>
              </a:rPr>
              <a:t>Participation</a:t>
            </a:r>
            <a:r>
              <a:rPr sz="2900" b="1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900" b="1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spc="-25">
                <a:solidFill>
                  <a:srgbClr val="FFFFFF"/>
                </a:solidFill>
                <a:latin typeface="Arial"/>
                <a:cs typeface="Arial"/>
              </a:rPr>
              <a:t>committee</a:t>
            </a:r>
            <a:r>
              <a:rPr sz="2900" b="1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spc="-2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900" b="1" spc="-105">
                <a:solidFill>
                  <a:srgbClr val="FFFFFF"/>
                </a:solidFill>
                <a:latin typeface="Arial"/>
                <a:cs typeface="Arial"/>
              </a:rPr>
              <a:t>council</a:t>
            </a:r>
            <a:r>
              <a:rPr sz="2900" b="1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spc="-10">
                <a:solidFill>
                  <a:srgbClr val="FFFFFF"/>
                </a:solidFill>
                <a:latin typeface="Arial"/>
                <a:cs typeface="Arial"/>
              </a:rPr>
              <a:t>meetings</a:t>
            </a:r>
            <a:endParaRPr sz="2900">
              <a:latin typeface="Arial"/>
              <a:cs typeface="Arial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D93A441E-2C31-35D0-8C49-AB4F23693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37" y="3064203"/>
            <a:ext cx="12937217" cy="564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2860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58153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819922" cy="1028699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4406" y="3707728"/>
            <a:ext cx="4762499" cy="310514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757464" y="4789725"/>
            <a:ext cx="7136130" cy="9994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35" dirty="0"/>
              <a:t>Questions?</a:t>
            </a:r>
            <a:endParaRPr spc="-35" dirty="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9131300" y="1785655"/>
            <a:ext cx="818895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 </a:t>
            </a:r>
            <a:endParaRPr spc="-1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b15dc79-3725-4e9c-9d13-214d46165c1f">
      <UserInfo>
        <DisplayName>Marla Barnes</DisplayName>
        <AccountId>29</AccountId>
        <AccountType/>
      </UserInfo>
      <UserInfo>
        <DisplayName>Malcolm Woolf (NHA)</DisplayName>
        <AccountId>32</AccountId>
        <AccountType/>
      </UserInfo>
      <UserInfo>
        <DisplayName>Staff Members</DisplayName>
        <AccountId>118</AccountId>
        <AccountType/>
      </UserInfo>
    </SharedWithUsers>
    <lcf76f155ced4ddcb4097134ff3c332f xmlns="7de7b8e3-b057-4b65-b67c-4bb0e438e2e7">
      <Terms xmlns="http://schemas.microsoft.com/office/infopath/2007/PartnerControls"/>
    </lcf76f155ced4ddcb4097134ff3c332f>
    <TaxCatchAll xmlns="fb15dc79-3725-4e9c-9d13-214d46165c1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5BB6EEAEB5304A85FE6406F7F7B494" ma:contentTypeVersion="17" ma:contentTypeDescription="Create a new document." ma:contentTypeScope="" ma:versionID="907344b7a644bbcf8233cccef018fb12">
  <xsd:schema xmlns:xsd="http://www.w3.org/2001/XMLSchema" xmlns:xs="http://www.w3.org/2001/XMLSchema" xmlns:p="http://schemas.microsoft.com/office/2006/metadata/properties" xmlns:ns2="7de7b8e3-b057-4b65-b67c-4bb0e438e2e7" xmlns:ns3="fb15dc79-3725-4e9c-9d13-214d46165c1f" targetNamespace="http://schemas.microsoft.com/office/2006/metadata/properties" ma:root="true" ma:fieldsID="93c25e43c35ca9c0c31567f7e5e82641" ns2:_="" ns3:_="">
    <xsd:import namespace="7de7b8e3-b057-4b65-b67c-4bb0e438e2e7"/>
    <xsd:import namespace="fb15dc79-3725-4e9c-9d13-214d46165c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7b8e3-b057-4b65-b67c-4bb0e438e2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0665e77-ae67-4625-88be-7bd89ebf52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5dc79-3725-4e9c-9d13-214d46165c1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1090b8-8dbb-4622-b563-bc16595d1773}" ma:internalName="TaxCatchAll" ma:showField="CatchAllData" ma:web="fb15dc79-3725-4e9c-9d13-214d46165c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F8166C-0F6A-47C8-8808-82144E086BA3}">
  <ds:schemaRefs>
    <ds:schemaRef ds:uri="7de7b8e3-b057-4b65-b67c-4bb0e438e2e7"/>
    <ds:schemaRef ds:uri="fb15dc79-3725-4e9c-9d13-214d46165c1f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336F7DC-9FFF-482C-9EDE-2D258C5974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155DD9-5023-41FA-B796-E74872C89B90}">
  <ds:schemaRefs>
    <ds:schemaRef ds:uri="7de7b8e3-b057-4b65-b67c-4bb0e438e2e7"/>
    <ds:schemaRef ds:uri="fb15dc79-3725-4e9c-9d13-214d46165c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2002</TotalTime>
  <Words>304</Words>
  <Application>Microsoft Office PowerPoint</Application>
  <PresentationFormat>Custom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Gill Sans MT</vt:lpstr>
      <vt:lpstr>Tahoma</vt:lpstr>
      <vt:lpstr>Trebuchet MS</vt:lpstr>
      <vt:lpstr>Office Theme</vt:lpstr>
      <vt:lpstr>PowerPoint Presentation</vt:lpstr>
      <vt:lpstr>PowerPoint Presentation</vt:lpstr>
      <vt:lpstr>ADVOCATE</vt:lpstr>
      <vt:lpstr>2023 NHA PRIORITY ACTIONS- PROGRESS REPORT</vt:lpstr>
      <vt:lpstr>2023 NHA Priority Actions - Progress Report</vt:lpstr>
      <vt:lpstr>2023 NHA Priority actions - Progress Report</vt:lpstr>
      <vt:lpstr>PowerPoint Presentation</vt:lpstr>
      <vt:lpstr>Over 33% Increase in Average # Participating in Committee / Council Meetings (comparing 2022 monthly average (273) to 2023 to date (365))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Q4 CEO Report</dc:title>
  <dc:creator>Malcolm Woolf</dc:creator>
  <cp:keywords>DAFob_xuVEE,BAD6wuewYG8</cp:keywords>
  <cp:lastModifiedBy>Malcolm Woolf (NHA)</cp:lastModifiedBy>
  <cp:revision>1</cp:revision>
  <dcterms:created xsi:type="dcterms:W3CDTF">2023-12-07T00:56:50Z</dcterms:created>
  <dcterms:modified xsi:type="dcterms:W3CDTF">2023-12-10T21:57:48Z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2023-12-07T00:00:00Z</vt:filetime>
  </property>
  <property fmtid="{D5CDD505-2E9C-101B-9397-08002B2CF9AE}" pid="3" name="Creator">
    <vt:lpwstr>Canva</vt:lpwstr>
  </property>
  <property fmtid="{D5CDD505-2E9C-101B-9397-08002B2CF9AE}" pid="4" name="LastSaved">
    <vt:filetime>2023-12-07T00:00:00Z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0x0101001C5BB6EEAEB5304A85FE6406F7F7B494</vt:lpwstr>
  </property>
  <property fmtid="{D5CDD505-2E9C-101B-9397-08002B2CF9AE}" pid="7" name="MediaServiceImageTags">
    <vt:lpwstr/>
  </property>
  <property fmtid="{D5CDD505-2E9C-101B-9397-08002B2CF9AE}" pid="8" name="Order">
    <vt:lpwstr>14300.0000000000</vt:lpwstr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ComplianceAsset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</Properties>
</file>