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2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Purdie" userId="4465a8d5-ef92-415b-922f-36bd55577695" providerId="ADAL" clId="{490BC0AF-28FB-4304-865F-66CC26DD0518}"/>
    <pc:docChg chg="undo custSel addSld delSld modSld sldOrd">
      <pc:chgData name="Michael Purdie" userId="4465a8d5-ef92-415b-922f-36bd55577695" providerId="ADAL" clId="{490BC0AF-28FB-4304-865F-66CC26DD0518}" dt="2022-12-07T21:52:37.960" v="2876" actId="478"/>
      <pc:docMkLst>
        <pc:docMk/>
      </pc:docMkLst>
      <pc:sldChg chg="del">
        <pc:chgData name="Michael Purdie" userId="4465a8d5-ef92-415b-922f-36bd55577695" providerId="ADAL" clId="{490BC0AF-28FB-4304-865F-66CC26DD0518}" dt="2022-12-07T20:31:21.902" v="735" actId="2696"/>
        <pc:sldMkLst>
          <pc:docMk/>
          <pc:sldMk cId="2249224702" sldId="260"/>
        </pc:sldMkLst>
      </pc:sldChg>
      <pc:sldChg chg="delSp modSp mod">
        <pc:chgData name="Michael Purdie" userId="4465a8d5-ef92-415b-922f-36bd55577695" providerId="ADAL" clId="{490BC0AF-28FB-4304-865F-66CC26DD0518}" dt="2022-12-07T21:52:37.960" v="2876" actId="478"/>
        <pc:sldMkLst>
          <pc:docMk/>
          <pc:sldMk cId="4282618765" sldId="261"/>
        </pc:sldMkLst>
        <pc:spChg chg="del">
          <ac:chgData name="Michael Purdie" userId="4465a8d5-ef92-415b-922f-36bd55577695" providerId="ADAL" clId="{490BC0AF-28FB-4304-865F-66CC26DD0518}" dt="2022-12-07T21:52:37.960" v="2876" actId="478"/>
          <ac:spMkLst>
            <pc:docMk/>
            <pc:sldMk cId="4282618765" sldId="261"/>
            <ac:spMk id="2" creationId="{A0D78DD4-813D-4F98-A810-7375B1E1D6B6}"/>
          </ac:spMkLst>
        </pc:spChg>
        <pc:spChg chg="mod">
          <ac:chgData name="Michael Purdie" userId="4465a8d5-ef92-415b-922f-36bd55577695" providerId="ADAL" clId="{490BC0AF-28FB-4304-865F-66CC26DD0518}" dt="2022-12-07T20:25:15.806" v="86" actId="20577"/>
          <ac:spMkLst>
            <pc:docMk/>
            <pc:sldMk cId="4282618765" sldId="261"/>
            <ac:spMk id="3" creationId="{1D53EC8D-C507-4A8B-9E56-5FA18E5814B6}"/>
          </ac:spMkLst>
        </pc:spChg>
      </pc:sldChg>
      <pc:sldChg chg="modSp mod ord">
        <pc:chgData name="Michael Purdie" userId="4465a8d5-ef92-415b-922f-36bd55577695" providerId="ADAL" clId="{490BC0AF-28FB-4304-865F-66CC26DD0518}" dt="2022-12-07T21:23:41.493" v="2759" actId="20577"/>
        <pc:sldMkLst>
          <pc:docMk/>
          <pc:sldMk cId="1684621504" sldId="262"/>
        </pc:sldMkLst>
        <pc:spChg chg="mod">
          <ac:chgData name="Michael Purdie" userId="4465a8d5-ef92-415b-922f-36bd55577695" providerId="ADAL" clId="{490BC0AF-28FB-4304-865F-66CC26DD0518}" dt="2022-12-07T20:32:44.720" v="776" actId="122"/>
          <ac:spMkLst>
            <pc:docMk/>
            <pc:sldMk cId="1684621504" sldId="262"/>
            <ac:spMk id="2" creationId="{C7BF41AB-AC9D-41CE-BD95-7D7F24C42119}"/>
          </ac:spMkLst>
        </pc:spChg>
        <pc:spChg chg="mod">
          <ac:chgData name="Michael Purdie" userId="4465a8d5-ef92-415b-922f-36bd55577695" providerId="ADAL" clId="{490BC0AF-28FB-4304-865F-66CC26DD0518}" dt="2022-12-07T21:23:41.493" v="2759" actId="20577"/>
          <ac:spMkLst>
            <pc:docMk/>
            <pc:sldMk cId="1684621504" sldId="262"/>
            <ac:spMk id="3" creationId="{0997BACF-362F-4316-AEB2-157FB789F340}"/>
          </ac:spMkLst>
        </pc:spChg>
      </pc:sldChg>
      <pc:sldChg chg="del">
        <pc:chgData name="Michael Purdie" userId="4465a8d5-ef92-415b-922f-36bd55577695" providerId="ADAL" clId="{490BC0AF-28FB-4304-865F-66CC26DD0518}" dt="2022-12-07T20:55:51.857" v="1911" actId="2696"/>
        <pc:sldMkLst>
          <pc:docMk/>
          <pc:sldMk cId="2070010792" sldId="263"/>
        </pc:sldMkLst>
      </pc:sldChg>
      <pc:sldChg chg="modSp add mod">
        <pc:chgData name="Michael Purdie" userId="4465a8d5-ef92-415b-922f-36bd55577695" providerId="ADAL" clId="{490BC0AF-28FB-4304-865F-66CC26DD0518}" dt="2022-12-07T21:21:00.962" v="2758" actId="6549"/>
        <pc:sldMkLst>
          <pc:docMk/>
          <pc:sldMk cId="2708012700" sldId="264"/>
        </pc:sldMkLst>
        <pc:spChg chg="mod">
          <ac:chgData name="Michael Purdie" userId="4465a8d5-ef92-415b-922f-36bd55577695" providerId="ADAL" clId="{490BC0AF-28FB-4304-865F-66CC26DD0518}" dt="2022-12-07T20:32:41.346" v="775" actId="122"/>
          <ac:spMkLst>
            <pc:docMk/>
            <pc:sldMk cId="2708012700" sldId="264"/>
            <ac:spMk id="2" creationId="{C7BF41AB-AC9D-41CE-BD95-7D7F24C42119}"/>
          </ac:spMkLst>
        </pc:spChg>
        <pc:spChg chg="mod">
          <ac:chgData name="Michael Purdie" userId="4465a8d5-ef92-415b-922f-36bd55577695" providerId="ADAL" clId="{490BC0AF-28FB-4304-865F-66CC26DD0518}" dt="2022-12-07T21:21:00.962" v="2758" actId="6549"/>
          <ac:spMkLst>
            <pc:docMk/>
            <pc:sldMk cId="2708012700" sldId="264"/>
            <ac:spMk id="3" creationId="{0997BACF-362F-4316-AEB2-157FB789F340}"/>
          </ac:spMkLst>
        </pc:spChg>
      </pc:sldChg>
      <pc:sldChg chg="modSp add mod">
        <pc:chgData name="Michael Purdie" userId="4465a8d5-ef92-415b-922f-36bd55577695" providerId="ADAL" clId="{490BC0AF-28FB-4304-865F-66CC26DD0518}" dt="2022-12-07T20:59:39.936" v="2089" actId="20577"/>
        <pc:sldMkLst>
          <pc:docMk/>
          <pc:sldMk cId="3792398608" sldId="265"/>
        </pc:sldMkLst>
        <pc:spChg chg="mod">
          <ac:chgData name="Michael Purdie" userId="4465a8d5-ef92-415b-922f-36bd55577695" providerId="ADAL" clId="{490BC0AF-28FB-4304-865F-66CC26DD0518}" dt="2022-12-07T20:46:39.414" v="1461" actId="5793"/>
          <ac:spMkLst>
            <pc:docMk/>
            <pc:sldMk cId="3792398608" sldId="265"/>
            <ac:spMk id="2" creationId="{C7BF41AB-AC9D-41CE-BD95-7D7F24C42119}"/>
          </ac:spMkLst>
        </pc:spChg>
        <pc:spChg chg="mod">
          <ac:chgData name="Michael Purdie" userId="4465a8d5-ef92-415b-922f-36bd55577695" providerId="ADAL" clId="{490BC0AF-28FB-4304-865F-66CC26DD0518}" dt="2022-12-07T20:59:39.936" v="2089" actId="20577"/>
          <ac:spMkLst>
            <pc:docMk/>
            <pc:sldMk cId="3792398608" sldId="265"/>
            <ac:spMk id="3" creationId="{0997BACF-362F-4316-AEB2-157FB789F340}"/>
          </ac:spMkLst>
        </pc:spChg>
      </pc:sldChg>
      <pc:sldChg chg="modSp add mod">
        <pc:chgData name="Michael Purdie" userId="4465a8d5-ef92-415b-922f-36bd55577695" providerId="ADAL" clId="{490BC0AF-28FB-4304-865F-66CC26DD0518}" dt="2022-12-07T21:35:23.805" v="2875" actId="1076"/>
        <pc:sldMkLst>
          <pc:docMk/>
          <pc:sldMk cId="3321682907" sldId="266"/>
        </pc:sldMkLst>
        <pc:spChg chg="mod">
          <ac:chgData name="Michael Purdie" userId="4465a8d5-ef92-415b-922f-36bd55577695" providerId="ADAL" clId="{490BC0AF-28FB-4304-865F-66CC26DD0518}" dt="2022-12-07T21:35:21.089" v="2874" actId="1076"/>
          <ac:spMkLst>
            <pc:docMk/>
            <pc:sldMk cId="3321682907" sldId="266"/>
            <ac:spMk id="2" creationId="{C7BF41AB-AC9D-41CE-BD95-7D7F24C42119}"/>
          </ac:spMkLst>
        </pc:spChg>
        <pc:spChg chg="mod">
          <ac:chgData name="Michael Purdie" userId="4465a8d5-ef92-415b-922f-36bd55577695" providerId="ADAL" clId="{490BC0AF-28FB-4304-865F-66CC26DD0518}" dt="2022-12-07T21:35:23.805" v="2875" actId="1076"/>
          <ac:spMkLst>
            <pc:docMk/>
            <pc:sldMk cId="3321682907" sldId="266"/>
            <ac:spMk id="3" creationId="{0997BACF-362F-4316-AEB2-157FB789F3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0EBB-8FC1-41D7-A373-534A87931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0753D-999F-4B54-B51C-9FD599D36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EF0B-5EAF-4924-A896-770FFD35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C49E-E6F4-4B9B-96CE-98E1A3E5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47E2B-8E3A-4EF6-BE98-838859D3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06DE-A6C8-4393-B7D1-2901916A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96BA2-DC0C-458A-8BED-61901BF7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EE3C-1E53-4AE0-A9E6-C1E8B566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84FF-F67D-41D2-8AB6-E4492583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601B-0C11-4BD5-95C7-C1678276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E3F7D-8E4E-488D-BF3C-0ED3619D8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7F628-1495-4EA1-926F-D7D4CDB59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4533E-D033-4A6B-90A3-41FD996C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07695-3471-4948-914D-9CFD26E4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607A-43B9-4C51-AAA3-392ECA1D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2305-BC8F-45E1-BE67-8A350353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8FD9-074F-477D-B203-D0EB65728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0D6B-06EA-4FF7-9DD5-946E385B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413C-8658-434F-8845-512B8E62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AB4E3-C13F-46FE-BBA4-B838CB81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CE8D-ED2C-4401-8FF3-ADA6FE21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05A30-38AA-449F-A588-0ED8CF78E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5FA8-88B3-463A-B799-6A7966C4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E0A5A-8A67-47C4-90DA-266126BA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99AE9-4E76-43D1-9FCC-A39D98CD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F1B4-06D4-4501-84F2-7349807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5A4E-D9AA-45F3-973B-44ED76C0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F8DD7-A2D8-4C0C-9C96-6AFF99F7E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5994-741A-4C3A-BF6A-FEB8F099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292E-4A5B-4611-8EDB-C7FFE50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DFA74-8A7A-412B-A542-2242781E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3FA6-71F1-4C5C-8571-BCA82AD4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828F-B15E-4169-B399-B3C5D7C66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3322-5C05-418C-959B-713C656AA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C8832-A819-4ACD-9686-B6DFE8897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6AE2A-E096-450A-BD7E-FD40EFBD2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95306-26B7-4D94-B391-52ECBF1B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4A158-E464-4564-BEA2-0DFAC8DA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C28EF-2EF1-4207-AA36-896536EF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2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EC22-B1C5-4D91-9D89-530DE0FA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0BB7A-F307-4CBF-80DC-89CF100F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A0FAA-4876-48E8-9D77-7425796A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38AB0-F59F-47C7-BC80-027837B5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6D95D-DAB7-4D9F-9C89-13C32F43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7ED1C-66C3-4DA1-BFBE-2265C64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DD31-7494-423C-966B-8DBB39EC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4277-11D6-4610-A62A-4B712AC4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7E53-46D5-4B36-B8E0-D6712DB0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30A96-1684-4E2D-A66D-AB08E4D3C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1A208-FED3-4B3E-A461-90695F14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ADEF6-5843-4DCA-8EA9-E8D06FFE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BC8E2-444E-4155-8FAB-920A758C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1CE5-2227-4FB3-8B0C-07FB983A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7B2B7-DEA1-408A-9836-9560FF3A0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334F-A58E-4D7C-8D1E-029E0CCF4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DCD9F-2A67-4979-94E4-5C1C9655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63A3-6FEF-4B63-9CF9-9F5B382A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A66E-EC66-4548-B45B-E66BEB06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9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19E14E-C6DA-4035-BD76-BC29FD25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85611-F6AE-4F0F-938D-F42F7D42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8665-74BA-4105-A687-1A7CE941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2343-8DE6-4820-8C88-5B6DDFC23BD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6EB38-C186-473A-94F1-07C471353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1A75-4431-41E7-91C6-7F66A649D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F4D6-BA54-458D-A879-75F4FD1B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EC8D-C507-4A8B-9E56-5FA18E58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Show me the Money</a:t>
            </a:r>
          </a:p>
          <a:p>
            <a:pPr marL="0" indent="0" algn="ctr">
              <a:buNone/>
            </a:pPr>
            <a:r>
              <a:rPr lang="en-US" sz="2400" dirty="0"/>
              <a:t>December 9, 2022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    Michael Purdie, Director of Regulatory Affairs and Markets, NHA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261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301625"/>
            <a:ext cx="11513126" cy="1325563"/>
          </a:xfrm>
        </p:spPr>
        <p:txBody>
          <a:bodyPr/>
          <a:lstStyle/>
          <a:p>
            <a:pPr algn="ctr"/>
            <a:r>
              <a:rPr lang="en-US" b="1" dirty="0"/>
              <a:t>Infrastructure Investment and Jobs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Enacted 11/15/2021.  Aka “Bipartisan Infrastructure Law.”</a:t>
            </a:r>
          </a:p>
          <a:p>
            <a:r>
              <a:rPr lang="en-US" dirty="0"/>
              <a:t>$909M in incentives, $800M in state dam safety investments, and $800M in dam removal.</a:t>
            </a:r>
          </a:p>
          <a:p>
            <a:r>
              <a:rPr lang="en-US" dirty="0"/>
              <a:t>Section 242 – Existing program which funding increased from $7M to $125M for adding hydro generation</a:t>
            </a:r>
          </a:p>
          <a:p>
            <a:r>
              <a:rPr lang="en-US" dirty="0"/>
              <a:t>Section 243 – never funded program now funded to $75M for efficiency improvements of 3% or more.</a:t>
            </a:r>
          </a:p>
          <a:p>
            <a:r>
              <a:rPr lang="en-US" dirty="0"/>
              <a:t>Section 247 – new program that provides $553.6M in grants for environmental improvements, dam safety enhancements, and grid resiliency improvements.</a:t>
            </a:r>
          </a:p>
        </p:txBody>
      </p:sp>
    </p:spTree>
    <p:extLst>
      <p:ext uri="{BB962C8B-B14F-4D97-AF65-F5344CB8AC3E}">
        <p14:creationId xmlns:p14="http://schemas.microsoft.com/office/powerpoint/2010/main" val="270801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301625"/>
            <a:ext cx="11513126" cy="1325563"/>
          </a:xfrm>
        </p:spPr>
        <p:txBody>
          <a:bodyPr/>
          <a:lstStyle/>
          <a:p>
            <a:pPr algn="ctr"/>
            <a:r>
              <a:rPr lang="en-US" b="1" dirty="0"/>
              <a:t>IIJA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Section 242 – Historically, funding opportunities opened in May except in 2021 which opened in the end of December due to IIJA enactment.</a:t>
            </a:r>
          </a:p>
          <a:p>
            <a:r>
              <a:rPr lang="en-US" dirty="0"/>
              <a:t>NHA/EEI/APPA responded to 243/247 RFI on September 6.</a:t>
            </a:r>
          </a:p>
          <a:p>
            <a:r>
              <a:rPr lang="en-US" dirty="0"/>
              <a:t>Section 243 – DOE indicates that draft guidance is scheduled for mid-March 2023.  Guidance and open solicitation in mid-June 2023.</a:t>
            </a:r>
          </a:p>
          <a:p>
            <a:r>
              <a:rPr lang="en-US" dirty="0"/>
              <a:t>Section 247 – Draft Guidance available in January 2023.  Guidance and open solicitation scheduled for May 2023.</a:t>
            </a:r>
          </a:p>
        </p:txBody>
      </p:sp>
    </p:spTree>
    <p:extLst>
      <p:ext uri="{BB962C8B-B14F-4D97-AF65-F5344CB8AC3E}">
        <p14:creationId xmlns:p14="http://schemas.microsoft.com/office/powerpoint/2010/main" val="379239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Inflation Reduction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Enacted August 16, 2022</a:t>
            </a:r>
          </a:p>
          <a:p>
            <a:r>
              <a:rPr lang="en-US" dirty="0"/>
              <a:t>$369B in tax credits</a:t>
            </a:r>
          </a:p>
          <a:p>
            <a:pPr lvl="1"/>
            <a:r>
              <a:rPr lang="en-US" dirty="0"/>
              <a:t>Through 2024:  Extension of Existing PTC at parity with Wind</a:t>
            </a:r>
          </a:p>
          <a:p>
            <a:pPr lvl="1"/>
            <a:r>
              <a:rPr lang="en-US" dirty="0"/>
              <a:t>2025-2032:  Tech-Neutral PTC/ITC</a:t>
            </a:r>
          </a:p>
          <a:p>
            <a:pPr lvl="1"/>
            <a:r>
              <a:rPr lang="en-US" dirty="0"/>
              <a:t>2025-2032:  Energy Storage ITC</a:t>
            </a:r>
          </a:p>
          <a:p>
            <a:pPr lvl="1"/>
            <a:r>
              <a:rPr lang="en-US" dirty="0"/>
              <a:t>Section 48C ITC (30%) for manufacturers.  Capped at $10B.</a:t>
            </a:r>
          </a:p>
          <a:p>
            <a:pPr lvl="1"/>
            <a:r>
              <a:rPr lang="en-US" dirty="0"/>
              <a:t>Section 45X Advanced Manufacturing Production Credit</a:t>
            </a:r>
          </a:p>
          <a:p>
            <a:pPr lvl="1"/>
            <a:r>
              <a:rPr lang="en-US" dirty="0"/>
              <a:t>Section 45V Clean Hydrogen</a:t>
            </a:r>
          </a:p>
          <a:p>
            <a:pPr lvl="1"/>
            <a:r>
              <a:rPr lang="en-US" dirty="0"/>
              <a:t>Direct Pay and Transferability</a:t>
            </a:r>
          </a:p>
          <a:p>
            <a:pPr lvl="1"/>
            <a:r>
              <a:rPr lang="en-US" dirty="0"/>
              <a:t>Base level of credits but will increase 5x if meet prevailing wage and apprenticeships requirements.</a:t>
            </a:r>
          </a:p>
          <a:p>
            <a:pPr lvl="1"/>
            <a:r>
              <a:rPr lang="en-US" dirty="0"/>
              <a:t>Further bonus credits if in energy communities or meet domestic content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68462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41AB-AC9D-41CE-BD95-7D7F24C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Inflation Reduction Act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BACF-362F-4316-AEB2-157FB789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NHA stood up a working group for IRA implementation.</a:t>
            </a:r>
          </a:p>
          <a:p>
            <a:r>
              <a:rPr lang="en-US" dirty="0"/>
              <a:t>The working group has supported NHA in responding to 5 Notices.</a:t>
            </a:r>
          </a:p>
          <a:p>
            <a:pPr lvl="1"/>
            <a:r>
              <a:rPr lang="en-US" dirty="0"/>
              <a:t>Notice 22-47:  Manufacturing Credits under 48C and 45X</a:t>
            </a:r>
          </a:p>
          <a:p>
            <a:pPr lvl="1"/>
            <a:r>
              <a:rPr lang="en-US" dirty="0"/>
              <a:t>Notice 22-49:  Energy Generation Incentives (ITC/PTC)</a:t>
            </a:r>
          </a:p>
          <a:p>
            <a:pPr lvl="1"/>
            <a:r>
              <a:rPr lang="en-US" dirty="0"/>
              <a:t>Notice 22-50:  Direct Pay and Transferability</a:t>
            </a:r>
          </a:p>
          <a:p>
            <a:pPr lvl="1"/>
            <a:r>
              <a:rPr lang="en-US" dirty="0"/>
              <a:t>Notice 22-51:  Prevailing Wage, Apprenticeship, Domestic Content, and Energy Communities</a:t>
            </a:r>
          </a:p>
          <a:p>
            <a:pPr lvl="1"/>
            <a:r>
              <a:rPr lang="en-US" dirty="0"/>
              <a:t>Notice 22-58:  Clean Hydrogen </a:t>
            </a:r>
          </a:p>
          <a:p>
            <a:r>
              <a:rPr lang="en-US" dirty="0"/>
              <a:t>IRS has issued Prevailing Wages and Apprenticeships guidance on November 30.  Effective January 29</a:t>
            </a:r>
            <a:r>
              <a:rPr lang="en-US" baseline="30000" dirty="0"/>
              <a:t>th</a:t>
            </a:r>
            <a:r>
              <a:rPr lang="en-US" dirty="0"/>
              <a:t>.   </a:t>
            </a:r>
          </a:p>
          <a:p>
            <a:r>
              <a:rPr lang="en-US" dirty="0"/>
              <a:t>Will continue coordinating the industry response as guidance and rulemakings are released.</a:t>
            </a:r>
          </a:p>
        </p:txBody>
      </p:sp>
    </p:spTree>
    <p:extLst>
      <p:ext uri="{BB962C8B-B14F-4D97-AF65-F5344CB8AC3E}">
        <p14:creationId xmlns:p14="http://schemas.microsoft.com/office/powerpoint/2010/main" val="332168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5BB6EEAEB5304A85FE6406F7F7B494" ma:contentTypeVersion="16" ma:contentTypeDescription="Create a new document." ma:contentTypeScope="" ma:versionID="e7550d8f3005feb2b9a4c659b310b70c">
  <xsd:schema xmlns:xsd="http://www.w3.org/2001/XMLSchema" xmlns:xs="http://www.w3.org/2001/XMLSchema" xmlns:p="http://schemas.microsoft.com/office/2006/metadata/properties" xmlns:ns2="7de7b8e3-b057-4b65-b67c-4bb0e438e2e7" xmlns:ns3="fb15dc79-3725-4e9c-9d13-214d46165c1f" targetNamespace="http://schemas.microsoft.com/office/2006/metadata/properties" ma:root="true" ma:fieldsID="75b8e4560315772ac15e79e0e15a03da" ns2:_="" ns3:_="">
    <xsd:import namespace="7de7b8e3-b057-4b65-b67c-4bb0e438e2e7"/>
    <xsd:import namespace="fb15dc79-3725-4e9c-9d13-214d46165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7b8e3-b057-4b65-b67c-4bb0e438e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65e77-ae67-4625-88be-7bd89ebf52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5dc79-3725-4e9c-9d13-214d46165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1090b8-8dbb-4622-b563-bc16595d1773}" ma:internalName="TaxCatchAll" ma:showField="CatchAllData" ma:web="fb15dc79-3725-4e9c-9d13-214d46165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e7b8e3-b057-4b65-b67c-4bb0e438e2e7">
      <Terms xmlns="http://schemas.microsoft.com/office/infopath/2007/PartnerControls"/>
    </lcf76f155ced4ddcb4097134ff3c332f>
    <TaxCatchAll xmlns="fb15dc79-3725-4e9c-9d13-214d46165c1f" xsi:nil="true"/>
  </documentManagement>
</p:properties>
</file>

<file path=customXml/itemProps1.xml><?xml version="1.0" encoding="utf-8"?>
<ds:datastoreItem xmlns:ds="http://schemas.openxmlformats.org/officeDocument/2006/customXml" ds:itemID="{492C708A-3226-4F11-B42F-503E45EE1EFD}"/>
</file>

<file path=customXml/itemProps2.xml><?xml version="1.0" encoding="utf-8"?>
<ds:datastoreItem xmlns:ds="http://schemas.openxmlformats.org/officeDocument/2006/customXml" ds:itemID="{F4603680-9877-4B55-B082-7CB2B08D82DD}"/>
</file>

<file path=customXml/itemProps3.xml><?xml version="1.0" encoding="utf-8"?>
<ds:datastoreItem xmlns:ds="http://schemas.openxmlformats.org/officeDocument/2006/customXml" ds:itemID="{74809992-27B4-4592-82C7-40D5AAD41117}"/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392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Infrastructure Investment and Jobs Act</vt:lpstr>
      <vt:lpstr>IIJA continued…</vt:lpstr>
      <vt:lpstr>Inflation Reduction Act</vt:lpstr>
      <vt:lpstr>Inflation Reduction Act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 Coleman (NHA)</dc:creator>
  <cp:lastModifiedBy>Michael Purdie</cp:lastModifiedBy>
  <cp:revision>4</cp:revision>
  <dcterms:created xsi:type="dcterms:W3CDTF">2019-06-17T18:18:43Z</dcterms:created>
  <dcterms:modified xsi:type="dcterms:W3CDTF">2022-12-07T21:52:48Z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0x0101001C5BB6EEAEB5304A85FE6406F7F7B494</vt:lpwstr>
  </property>
</Properties>
</file>